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sldIdLst>
    <p:sldId id="275" r:id="rId2"/>
    <p:sldId id="256" r:id="rId3"/>
    <p:sldId id="273" r:id="rId4"/>
    <p:sldId id="289" r:id="rId5"/>
    <p:sldId id="434" r:id="rId6"/>
    <p:sldId id="291" r:id="rId7"/>
    <p:sldId id="435" r:id="rId8"/>
    <p:sldId id="292" r:id="rId9"/>
    <p:sldId id="440" r:id="rId10"/>
    <p:sldId id="293" r:id="rId11"/>
    <p:sldId id="294" r:id="rId12"/>
    <p:sldId id="403" r:id="rId13"/>
    <p:sldId id="296" r:id="rId14"/>
    <p:sldId id="297" r:id="rId15"/>
    <p:sldId id="301" r:id="rId16"/>
    <p:sldId id="302" r:id="rId17"/>
    <p:sldId id="304" r:id="rId18"/>
    <p:sldId id="306" r:id="rId19"/>
    <p:sldId id="437" r:id="rId20"/>
    <p:sldId id="442" r:id="rId21"/>
    <p:sldId id="311" r:id="rId22"/>
    <p:sldId id="312" r:id="rId23"/>
    <p:sldId id="313" r:id="rId24"/>
    <p:sldId id="314" r:id="rId25"/>
    <p:sldId id="315" r:id="rId26"/>
    <p:sldId id="316" r:id="rId27"/>
    <p:sldId id="450" r:id="rId28"/>
    <p:sldId id="448" r:id="rId29"/>
    <p:sldId id="317" r:id="rId30"/>
    <p:sldId id="446" r:id="rId31"/>
    <p:sldId id="318" r:id="rId32"/>
    <p:sldId id="430" r:id="rId33"/>
    <p:sldId id="445" r:id="rId34"/>
    <p:sldId id="444" r:id="rId35"/>
    <p:sldId id="320" r:id="rId36"/>
    <p:sldId id="322" r:id="rId37"/>
    <p:sldId id="321" r:id="rId38"/>
    <p:sldId id="323" r:id="rId39"/>
    <p:sldId id="324" r:id="rId40"/>
    <p:sldId id="325" r:id="rId41"/>
    <p:sldId id="326" r:id="rId42"/>
    <p:sldId id="327" r:id="rId43"/>
    <p:sldId id="328" r:id="rId44"/>
    <p:sldId id="329" r:id="rId45"/>
    <p:sldId id="330" r:id="rId46"/>
    <p:sldId id="331" r:id="rId47"/>
    <p:sldId id="428" r:id="rId48"/>
    <p:sldId id="334" r:id="rId49"/>
    <p:sldId id="335" r:id="rId50"/>
    <p:sldId id="281" r:id="rId51"/>
    <p:sldId id="279" r:id="rId52"/>
    <p:sldId id="336" r:id="rId53"/>
    <p:sldId id="286" r:id="rId54"/>
    <p:sldId id="337" r:id="rId55"/>
    <p:sldId id="338" r:id="rId56"/>
    <p:sldId id="405" r:id="rId57"/>
    <p:sldId id="339" r:id="rId58"/>
    <p:sldId id="341" r:id="rId59"/>
    <p:sldId id="342" r:id="rId60"/>
    <p:sldId id="343" r:id="rId61"/>
    <p:sldId id="344" r:id="rId62"/>
    <p:sldId id="345" r:id="rId63"/>
    <p:sldId id="346" r:id="rId64"/>
    <p:sldId id="347" r:id="rId65"/>
    <p:sldId id="348" r:id="rId66"/>
    <p:sldId id="349" r:id="rId67"/>
    <p:sldId id="350" r:id="rId68"/>
    <p:sldId id="351" r:id="rId69"/>
    <p:sldId id="409" r:id="rId70"/>
    <p:sldId id="408" r:id="rId71"/>
    <p:sldId id="451" r:id="rId72"/>
    <p:sldId id="456" r:id="rId73"/>
    <p:sldId id="354" r:id="rId74"/>
    <p:sldId id="453" r:id="rId75"/>
    <p:sldId id="355" r:id="rId76"/>
    <p:sldId id="356" r:id="rId77"/>
    <p:sldId id="358" r:id="rId78"/>
    <p:sldId id="359" r:id="rId79"/>
    <p:sldId id="452" r:id="rId80"/>
    <p:sldId id="361" r:id="rId81"/>
    <p:sldId id="454" r:id="rId82"/>
    <p:sldId id="360" r:id="rId83"/>
    <p:sldId id="362" r:id="rId84"/>
    <p:sldId id="455" r:id="rId85"/>
    <p:sldId id="406" r:id="rId86"/>
    <p:sldId id="363" r:id="rId87"/>
    <p:sldId id="424" r:id="rId88"/>
    <p:sldId id="458" r:id="rId89"/>
    <p:sldId id="364" r:id="rId90"/>
    <p:sldId id="365" r:id="rId91"/>
    <p:sldId id="366" r:id="rId92"/>
    <p:sldId id="368" r:id="rId93"/>
    <p:sldId id="369" r:id="rId94"/>
    <p:sldId id="370" r:id="rId95"/>
    <p:sldId id="372" r:id="rId96"/>
    <p:sldId id="371" r:id="rId97"/>
    <p:sldId id="374" r:id="rId98"/>
    <p:sldId id="375" r:id="rId99"/>
    <p:sldId id="376" r:id="rId100"/>
    <p:sldId id="377" r:id="rId101"/>
    <p:sldId id="378" r:id="rId102"/>
    <p:sldId id="379" r:id="rId103"/>
    <p:sldId id="425" r:id="rId104"/>
    <p:sldId id="380" r:id="rId105"/>
    <p:sldId id="381" r:id="rId106"/>
    <p:sldId id="382" r:id="rId107"/>
    <p:sldId id="383" r:id="rId108"/>
    <p:sldId id="384" r:id="rId109"/>
    <p:sldId id="385" r:id="rId110"/>
    <p:sldId id="386" r:id="rId111"/>
    <p:sldId id="387" r:id="rId112"/>
    <p:sldId id="433" r:id="rId113"/>
    <p:sldId id="389" r:id="rId114"/>
    <p:sldId id="426" r:id="rId115"/>
    <p:sldId id="390" r:id="rId116"/>
    <p:sldId id="459" r:id="rId117"/>
    <p:sldId id="393" r:id="rId118"/>
    <p:sldId id="394" r:id="rId119"/>
    <p:sldId id="396" r:id="rId120"/>
    <p:sldId id="422" r:id="rId121"/>
    <p:sldId id="397" r:id="rId122"/>
    <p:sldId id="398" r:id="rId123"/>
    <p:sldId id="460" r:id="rId124"/>
    <p:sldId id="399" r:id="rId125"/>
    <p:sldId id="400" r:id="rId126"/>
    <p:sldId id="277" r:id="rId127"/>
    <p:sldId id="401" r:id="rId128"/>
    <p:sldId id="278" r:id="rId129"/>
    <p:sldId id="439" r:id="rId130"/>
    <p:sldId id="427" r:id="rId131"/>
    <p:sldId id="402" r:id="rId132"/>
    <p:sldId id="276" r:id="rId1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80"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0C913308-F349-4B6D-A68A-DD1791B4A57B}"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4B38C4B3-3C91-4001-A495-3368EFD8B321}" type="slidenum">
              <a:rPr lang="zh-CN" altLang="en-US"/>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0A694335-5D12-446B-B908-D2D375587619}" type="slidenum">
              <a:rPr lang="zh-CN" altLang="en-US"/>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30725"/>
          </a:xfrm>
        </p:spPr>
        <p:txBody>
          <a:bodyPr/>
          <a:lstStyle/>
          <a:p>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1EC9FCF6-CA70-4E3E-BD6B-C9EA6D26C0EA}" type="slidenum">
              <a:rPr lang="zh-CN" altLang="en-US"/>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2018/10/20</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0C913308-F349-4B6D-A68A-DD1791B4A57B}"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30820CF-B880-4189-942D-D702A7CBA730}" type="datetimeFigureOut">
              <a:rPr lang="zh-CN" altLang="en-US" smtClean="0"/>
              <a:pPr/>
              <a:t>2018/10/20</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90" r:id="rId13"/>
    <p:sldLayoutId id="2147483691" r:id="rId14"/>
    <p:sldLayoutId id="2147483693" r:id="rId15"/>
    <p:sldLayoutId id="2147483694" r:id="rId16"/>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hyperlink" Target="http://image.baidu.com/i?ct=503316480&amp;z=0&amp;tn=baiduimagedetail&amp;word=%BF%D7%D7%D3%B8%C4%D6%C6%BF%BC&amp;in=1&amp;cl=2&amp;cm=1&amp;sc=0&amp;lm=-1&amp;pn=0&amp;rn=1" TargetMode="External"/><Relationship Id="rId7" Type="http://schemas.openxmlformats.org/officeDocument/2006/relationships/image" Target="../media/image132.jpeg"/><Relationship Id="rId2" Type="http://schemas.openxmlformats.org/officeDocument/2006/relationships/image" Target="../media/image128.jpeg"/><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10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hyperlink" Target="http://image.baidu.com/i?ct=503316480&amp;z=0&amp;tn=baiduimagedetail&amp;word=%C8%D5%B1%BE%B1%E4%D5%FE%BF%BC&amp;in=19982&amp;cl=2&amp;lm=-1&amp;pn=11&amp;rn=1&amp;di=37218345870&amp;ln=1&amp;fr=&amp;ic=0&amp;s=&amp;se=&amp;sme=0&amp;tab=&amp;width=&amp;height=&amp;face=0&amp;fb=0"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aike.baidu.com/view/283836.ht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4%BF%B3%D7&amp;in=1&amp;cl=2&amp;cm=1&amp;sc=0&amp;lm=-1&amp;pn=0&amp;rn=1" TargetMode="External"/><Relationship Id="rId2"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hyperlink" Target="http://image.baidu.com/i?ct=503316480&amp;z=0&amp;tn=baiduimagedetail&amp;word=%CD%BC%CA%E9%D4%C4%B6%C1&amp;in=9238&amp;cl=2&amp;cm=1&amp;sc=0&amp;lm=-1&amp;pn=19&amp;rn=1" TargetMode="External"/><Relationship Id="rId4" Type="http://schemas.openxmlformats.org/officeDocument/2006/relationships/image" Target="../media/image154.jpeg"/></Relationships>
</file>

<file path=ppt/slides/_rels/slide12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8.jpeg"/><Relationship Id="rId7" Type="http://schemas.openxmlformats.org/officeDocument/2006/relationships/image" Target="../media/image161.jpeg"/><Relationship Id="rId2" Type="http://schemas.openxmlformats.org/officeDocument/2006/relationships/image" Target="../media/image157.jpeg"/><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6.jpeg"/><Relationship Id="rId9" Type="http://schemas.openxmlformats.org/officeDocument/2006/relationships/image" Target="../media/image163.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13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0.jpeg"/><Relationship Id="rId1" Type="http://schemas.openxmlformats.org/officeDocument/2006/relationships/slideLayout" Target="../slideLayouts/slideLayout2.xml"/><Relationship Id="rId5" Type="http://schemas.openxmlformats.org/officeDocument/2006/relationships/image" Target="../media/image172.jpeg"/><Relationship Id="rId4" Type="http://schemas.openxmlformats.org/officeDocument/2006/relationships/image" Target="../media/image171.jpe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jpeg"/><Relationship Id="rId4" Type="http://schemas.openxmlformats.org/officeDocument/2006/relationships/hyperlink" Target="http://www.zwbk.org/PictureShow.aspx?pid=20110120114955336_6181.jpg&amp;title=%u6768%u79C0%u6E05%u5851%u50CF&amp;lid=10938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25945;&#23398;/&#25945;&#26696;/&#26032;&#35838;&#31243;&#65288;&#39640;&#19968;&#65289;/&#31532;&#22235;&#21333;&#20803;/&#31532;15&#35838;&#22826;&#24179;&#22825;&#22269;.ppt" TargetMode="Externa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baike.baidu.com/view/5481.ht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baike.baidu.com/view/3762.htm"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zh.wikipedia.org/wiki/%E8%8A%B1%E6%97%97%E5%9C%8B"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zh.wikipedia.org/wiki/%E8%8A%B1%E6%97%97%E5%9C%8B"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www.zhia.org.cn/waiwang/72907576672518144/20041116/2013271.html" TargetMode="Externa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0.jpeg"/><Relationship Id="rId7" Type="http://schemas.openxmlformats.org/officeDocument/2006/relationships/hyperlink" Target="http://www.zwbk.org/PictureShow.aspx?pid=20110413021325968_3268.jpg&amp;title=%u8521%u7ECD%u57FA&amp;lid=139922" TargetMode="Externa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10" Type="http://schemas.openxmlformats.org/officeDocument/2006/relationships/image" Target="../media/image86.jpeg"/><Relationship Id="rId4" Type="http://schemas.openxmlformats.org/officeDocument/2006/relationships/image" Target="../media/image81.jpeg"/><Relationship Id="rId9" Type="http://schemas.openxmlformats.org/officeDocument/2006/relationships/image" Target="../media/image85.jpeg"/></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baike.baidu.com/view/303416.htm" TargetMode="External"/><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6.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9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www.so.com/s?q=%E5%8C%97%E6%B4%8B%E6%B0%B4%E5%B8%88&amp;ie=utf-8&amp;src=internal_wenda_recommend_text" TargetMode="External"/><Relationship Id="rId2" Type="http://schemas.openxmlformats.org/officeDocument/2006/relationships/image" Target="../media/image120.jpeg"/><Relationship Id="rId1" Type="http://schemas.openxmlformats.org/officeDocument/2006/relationships/slideLayout" Target="../slideLayouts/slideLayout14.xml"/><Relationship Id="rId6" Type="http://schemas.openxmlformats.org/officeDocument/2006/relationships/hyperlink" Target="http://www.so.com/s?q=%E7%9B%9B%E4%BA%AC&amp;ie=utf-8&amp;src=internal_wenda_recommend_text" TargetMode="External"/><Relationship Id="rId5" Type="http://schemas.openxmlformats.org/officeDocument/2006/relationships/hyperlink" Target="http://www.so.com/s?q=%E4%B9%9D%E8%BF%9E%E5%9F%8E&amp;ie=utf-8&amp;src=internal_wenda_recommend_text" TargetMode="External"/><Relationship Id="rId4" Type="http://schemas.openxmlformats.org/officeDocument/2006/relationships/hyperlink" Target="http://www.so.com/s?q=%E5%87%A4%E5%87%B0&amp;ie=utf-8&amp;src=internal_wenda_recommend_tex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125.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p3.so.qhmsg.com/bdr/_240_/t015a05c4c15dd9199d.jpg"/>
          <p:cNvPicPr>
            <a:picLocks noChangeAspect="1" noChangeArrowheads="1"/>
          </p:cNvPicPr>
          <p:nvPr/>
        </p:nvPicPr>
        <p:blipFill>
          <a:blip r:embed="rId2" cstate="print"/>
          <a:srcRect/>
          <a:stretch>
            <a:fillRect/>
          </a:stretch>
        </p:blipFill>
        <p:spPr bwMode="auto">
          <a:xfrm>
            <a:off x="107504" y="3861048"/>
            <a:ext cx="2341635" cy="2880320"/>
          </a:xfrm>
          <a:prstGeom prst="rect">
            <a:avLst/>
          </a:prstGeom>
          <a:noFill/>
        </p:spPr>
      </p:pic>
      <p:pic>
        <p:nvPicPr>
          <p:cNvPr id="22531" name="Picture 3"/>
          <p:cNvPicPr>
            <a:picLocks noChangeAspect="1" noChangeArrowheads="1"/>
          </p:cNvPicPr>
          <p:nvPr/>
        </p:nvPicPr>
        <p:blipFill>
          <a:blip r:embed="rId3" cstate="print"/>
          <a:srcRect/>
          <a:stretch>
            <a:fillRect/>
          </a:stretch>
        </p:blipFill>
        <p:spPr bwMode="auto">
          <a:xfrm>
            <a:off x="2483768" y="4221088"/>
            <a:ext cx="3816424" cy="2382277"/>
          </a:xfrm>
          <a:prstGeom prst="rect">
            <a:avLst/>
          </a:prstGeom>
          <a:noFill/>
          <a:ln w="9525">
            <a:noFill/>
            <a:miter lim="800000"/>
            <a:headEnd/>
            <a:tailEnd/>
          </a:ln>
        </p:spPr>
      </p:pic>
      <p:pic>
        <p:nvPicPr>
          <p:cNvPr id="22533" name="Picture 5" descr="http://p3.so.qhmsg.com/bdr/_240_/t01eb1f8cf5953e52f3.jpg"/>
          <p:cNvPicPr>
            <a:picLocks noChangeAspect="1" noChangeArrowheads="1"/>
          </p:cNvPicPr>
          <p:nvPr/>
        </p:nvPicPr>
        <p:blipFill>
          <a:blip r:embed="rId4" cstate="print"/>
          <a:srcRect/>
          <a:stretch>
            <a:fillRect/>
          </a:stretch>
        </p:blipFill>
        <p:spPr bwMode="auto">
          <a:xfrm>
            <a:off x="6372200" y="4509120"/>
            <a:ext cx="2664296" cy="1872208"/>
          </a:xfrm>
          <a:prstGeom prst="rect">
            <a:avLst/>
          </a:prstGeom>
          <a:noFill/>
        </p:spPr>
      </p:pic>
      <p:sp>
        <p:nvSpPr>
          <p:cNvPr id="7" name="矩形 6"/>
          <p:cNvSpPr/>
          <p:nvPr/>
        </p:nvSpPr>
        <p:spPr>
          <a:xfrm>
            <a:off x="395536" y="1484784"/>
            <a:ext cx="8568952" cy="1754326"/>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dirty="0" smtClean="0">
                <a:solidFill>
                  <a:srgbClr val="002060"/>
                </a:solidFill>
                <a:effectLst>
                  <a:outerShdw blurRad="50000" dist="30000" dir="5400000" algn="tl" rotWithShape="0">
                    <a:srgbClr val="000000">
                      <a:alpha val="30000"/>
                    </a:srgbClr>
                  </a:outerShdw>
                </a:effectLst>
                <a:latin typeface="华文新魏" pitchFamily="2" charset="-122"/>
                <a:ea typeface="华文新魏" pitchFamily="2" charset="-122"/>
                <a:cs typeface="+mj-cs"/>
              </a:rPr>
              <a:t>专题三  对国家出路的早期探索</a:t>
            </a:r>
          </a:p>
        </p:txBody>
      </p:sp>
      <p:sp>
        <p:nvSpPr>
          <p:cNvPr id="9" name="矩形 8"/>
          <p:cNvSpPr/>
          <p:nvPr/>
        </p:nvSpPr>
        <p:spPr>
          <a:xfrm>
            <a:off x="5436096" y="3284984"/>
            <a:ext cx="3278970" cy="584775"/>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3200" b="1" dirty="0" smtClean="0">
                <a:solidFill>
                  <a:srgbClr val="002060"/>
                </a:solidFill>
                <a:latin typeface="华文新魏" pitchFamily="2" charset="-122"/>
                <a:ea typeface="华文新魏" pitchFamily="2" charset="-122"/>
                <a:cs typeface="+mj-cs"/>
              </a:rPr>
              <a:t>主讲人   赵雪飞</a:t>
            </a:r>
          </a:p>
        </p:txBody>
      </p:sp>
      <p:sp>
        <p:nvSpPr>
          <p:cNvPr id="10" name="矩形 9"/>
          <p:cNvSpPr/>
          <p:nvPr/>
        </p:nvSpPr>
        <p:spPr>
          <a:xfrm>
            <a:off x="7236296" y="3861048"/>
            <a:ext cx="1101584" cy="461665"/>
          </a:xfrm>
          <a:prstGeom prst="rect">
            <a:avLst/>
          </a:prstGeom>
        </p:spPr>
        <p:txBody>
          <a:bodyPr wrap="none">
            <a:spAutoFit/>
          </a:bodyPr>
          <a:lstStyle/>
          <a:p>
            <a:r>
              <a:rPr lang="en-US" altLang="zh-CN" sz="2400" b="1" smtClean="0"/>
              <a:t>2018.9</a:t>
            </a:r>
            <a:endParaRPr lang="zh-CN" alt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59a9b206-c6ae-4d1e-95d8-d3dbe201f4c9_700_0_max_jpg"/>
          <p:cNvPicPr>
            <a:picLocks noChangeAspect="1" noChangeArrowheads="1"/>
          </p:cNvPicPr>
          <p:nvPr/>
        </p:nvPicPr>
        <p:blipFill>
          <a:blip r:embed="rId2" cstate="print"/>
          <a:srcRect/>
          <a:stretch>
            <a:fillRect/>
          </a:stretch>
        </p:blipFill>
        <p:spPr bwMode="auto">
          <a:xfrm>
            <a:off x="4427984" y="3789040"/>
            <a:ext cx="4229100" cy="2731999"/>
          </a:xfrm>
          <a:prstGeom prst="rect">
            <a:avLst/>
          </a:prstGeom>
          <a:noFill/>
          <a:ln w="9525">
            <a:noFill/>
            <a:miter lim="800000"/>
            <a:headEnd/>
            <a:tailEnd/>
          </a:ln>
        </p:spPr>
      </p:pic>
      <p:sp>
        <p:nvSpPr>
          <p:cNvPr id="11267" name="Rectangle 3"/>
          <p:cNvSpPr>
            <a:spLocks noChangeArrowheads="1"/>
          </p:cNvSpPr>
          <p:nvPr/>
        </p:nvSpPr>
        <p:spPr bwMode="auto">
          <a:xfrm>
            <a:off x="251520" y="304800"/>
            <a:ext cx="8587680" cy="14478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4000" b="1" dirty="0">
                <a:latin typeface="华文新魏" pitchFamily="2" charset="-122"/>
                <a:ea typeface="华文新魏" pitchFamily="2" charset="-122"/>
              </a:rPr>
              <a:t>③西方基督教思想影响（洪秀全创立拜上帝教）</a:t>
            </a:r>
          </a:p>
        </p:txBody>
      </p:sp>
      <p:sp>
        <p:nvSpPr>
          <p:cNvPr id="11268" name="Text Box 4"/>
          <p:cNvSpPr txBox="1">
            <a:spLocks noChangeArrowheads="1"/>
          </p:cNvSpPr>
          <p:nvPr/>
        </p:nvSpPr>
        <p:spPr bwMode="auto">
          <a:xfrm>
            <a:off x="1042988" y="3573463"/>
            <a:ext cx="6192837" cy="1311275"/>
          </a:xfrm>
          <a:prstGeom prst="rect">
            <a:avLst/>
          </a:prstGeom>
          <a:noFill/>
          <a:ln w="9525">
            <a:noFill/>
            <a:miter lim="800000"/>
            <a:headEnd/>
            <a:tailEnd/>
          </a:ln>
          <a:effectLst/>
        </p:spPr>
        <p:txBody>
          <a:bodyPr>
            <a:spAutoFit/>
          </a:bodyPr>
          <a:lstStyle/>
          <a:p>
            <a:endParaRPr lang="zh-CN" altLang="en-US" sz="3200" b="1">
              <a:ea typeface="楷体_GB2312" pitchFamily="49" charset="-122"/>
            </a:endParaRPr>
          </a:p>
          <a:p>
            <a:pPr>
              <a:spcBef>
                <a:spcPct val="50000"/>
              </a:spcBef>
            </a:pPr>
            <a:endParaRPr lang="zh-CN" altLang="en-US" sz="3200">
              <a:ea typeface="楷体_GB2312" pitchFamily="49" charset="-122"/>
            </a:endParaRPr>
          </a:p>
        </p:txBody>
      </p:sp>
      <p:sp>
        <p:nvSpPr>
          <p:cNvPr id="11270" name="Rectangle 6"/>
          <p:cNvSpPr>
            <a:spLocks noChangeArrowheads="1"/>
          </p:cNvSpPr>
          <p:nvPr/>
        </p:nvSpPr>
        <p:spPr bwMode="auto">
          <a:xfrm>
            <a:off x="3275856" y="2060848"/>
            <a:ext cx="5688632" cy="156740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dirty="0">
                <a:solidFill>
                  <a:schemeClr val="tx2"/>
                </a:solidFill>
                <a:latin typeface="+mj-ea"/>
                <a:ea typeface="+mj-ea"/>
              </a:rPr>
              <a:t>1843</a:t>
            </a:r>
            <a:r>
              <a:rPr lang="zh-CN" altLang="en-US" sz="2400" b="1" dirty="0">
                <a:solidFill>
                  <a:schemeClr val="tx2"/>
                </a:solidFill>
                <a:latin typeface="+mj-ea"/>
                <a:ea typeface="+mj-ea"/>
              </a:rPr>
              <a:t>年，洪秀全撷取原始基督教教义中反映下层民众要求的</a:t>
            </a:r>
            <a:r>
              <a:rPr lang="zh-CN" altLang="en-US" sz="2400" b="1" dirty="0">
                <a:solidFill>
                  <a:srgbClr val="FF0000"/>
                </a:solidFill>
                <a:latin typeface="+mj-ea"/>
                <a:ea typeface="+mj-ea"/>
              </a:rPr>
              <a:t>平等思想</a:t>
            </a:r>
            <a:r>
              <a:rPr lang="zh-CN" altLang="en-US" sz="2400" b="1" dirty="0">
                <a:solidFill>
                  <a:schemeClr val="tx2"/>
                </a:solidFill>
                <a:latin typeface="+mj-ea"/>
                <a:ea typeface="+mj-ea"/>
              </a:rPr>
              <a:t>和某些</a:t>
            </a:r>
            <a:r>
              <a:rPr lang="zh-CN" altLang="en-US" sz="2400" b="1" dirty="0">
                <a:solidFill>
                  <a:srgbClr val="FF0000"/>
                </a:solidFill>
                <a:latin typeface="+mj-ea"/>
                <a:ea typeface="+mj-ea"/>
              </a:rPr>
              <a:t>宗教仪式</a:t>
            </a:r>
            <a:r>
              <a:rPr lang="zh-CN" altLang="en-US" sz="2400" b="1" dirty="0">
                <a:solidFill>
                  <a:schemeClr val="tx2"/>
                </a:solidFill>
                <a:latin typeface="+mj-ea"/>
                <a:ea typeface="+mj-ea"/>
              </a:rPr>
              <a:t>，创立了</a:t>
            </a:r>
            <a:r>
              <a:rPr lang="zh-CN" altLang="en-US" sz="2400" b="1" dirty="0">
                <a:solidFill>
                  <a:srgbClr val="FF0000"/>
                </a:solidFill>
                <a:latin typeface="+mj-ea"/>
                <a:ea typeface="+mj-ea"/>
              </a:rPr>
              <a:t>拜上帝教</a:t>
            </a:r>
            <a:r>
              <a:rPr lang="zh-CN" altLang="en-US" sz="2400" b="1" dirty="0">
                <a:solidFill>
                  <a:schemeClr val="tx2"/>
                </a:solidFill>
                <a:latin typeface="+mj-ea"/>
                <a:ea typeface="+mj-ea"/>
              </a:rPr>
              <a:t>。</a:t>
            </a:r>
          </a:p>
        </p:txBody>
      </p:sp>
      <p:sp>
        <p:nvSpPr>
          <p:cNvPr id="11271" name="Rectangle 7"/>
          <p:cNvSpPr>
            <a:spLocks noChangeArrowheads="1"/>
          </p:cNvSpPr>
          <p:nvPr/>
        </p:nvSpPr>
        <p:spPr bwMode="auto">
          <a:xfrm>
            <a:off x="1043608" y="5013176"/>
            <a:ext cx="1673856" cy="276999"/>
          </a:xfrm>
          <a:prstGeom prst="rect">
            <a:avLst/>
          </a:prstGeom>
          <a:noFill/>
          <a:ln w="9525">
            <a:noFill/>
            <a:miter lim="800000"/>
            <a:headEnd/>
            <a:tailEnd/>
          </a:ln>
          <a:effectLst/>
        </p:spPr>
        <p:txBody>
          <a:bodyPr wrap="none" anchor="ctr">
            <a:spAutoFit/>
          </a:bodyPr>
          <a:lstStyle/>
          <a:p>
            <a:r>
              <a:rPr lang="zh-CN" altLang="en-US" sz="1200" b="1" dirty="0" smtClean="0"/>
              <a:t>洪秀全（1814--1864）</a:t>
            </a:r>
            <a:endParaRPr lang="zh-CN" altLang="en-US" sz="1200" b="1" dirty="0"/>
          </a:p>
        </p:txBody>
      </p:sp>
      <p:pic>
        <p:nvPicPr>
          <p:cNvPr id="80900" name="Picture 4" descr="https://gss0.bdstatic.com/-4o3dSag_xI4khGkpoWK1HF6hhy/baike/c0%3Dbaike180%2C5%2C5%2C180%2C60/sign=d60111c406d162d991e36a4e70b6c289/f7246b600c3387443ff1707c5d0fd9f9d72aa0fe.jpg"/>
          <p:cNvPicPr>
            <a:picLocks noChangeAspect="1" noChangeArrowheads="1"/>
          </p:cNvPicPr>
          <p:nvPr/>
        </p:nvPicPr>
        <p:blipFill>
          <a:blip r:embed="rId3" cstate="print"/>
          <a:srcRect/>
          <a:stretch>
            <a:fillRect/>
          </a:stretch>
        </p:blipFill>
        <p:spPr bwMode="auto">
          <a:xfrm flipH="1">
            <a:off x="395536" y="2492896"/>
            <a:ext cx="2666183" cy="2344019"/>
          </a:xfrm>
          <a:prstGeom prst="rect">
            <a:avLst/>
          </a:prstGeom>
          <a:noFill/>
        </p:spPr>
      </p:pic>
    </p:spTree>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slide(fromBottom)">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99331" name="Rectangle 3"/>
          <p:cNvSpPr>
            <a:spLocks noChangeArrowheads="1"/>
          </p:cNvSpPr>
          <p:nvPr/>
        </p:nvSpPr>
        <p:spPr bwMode="auto">
          <a:xfrm>
            <a:off x="4284663" y="3213100"/>
            <a:ext cx="184150" cy="579438"/>
          </a:xfrm>
          <a:prstGeom prst="rect">
            <a:avLst/>
          </a:prstGeom>
          <a:noFill/>
          <a:ln w="9525">
            <a:noFill/>
            <a:miter lim="800000"/>
            <a:headEnd/>
            <a:tailEnd/>
          </a:ln>
          <a:effectLst/>
        </p:spPr>
        <p:txBody>
          <a:bodyPr wrap="none" anchor="ctr">
            <a:spAutoFit/>
          </a:bodyPr>
          <a:lstStyle/>
          <a:p>
            <a:endParaRPr lang="zh-CN" altLang="en-US" sz="3200">
              <a:solidFill>
                <a:schemeClr val="tx2"/>
              </a:solidFill>
              <a:ea typeface="隶书" pitchFamily="49" charset="-122"/>
            </a:endParaRPr>
          </a:p>
        </p:txBody>
      </p:sp>
      <p:sp>
        <p:nvSpPr>
          <p:cNvPr id="99332" name="Text Box 4"/>
          <p:cNvSpPr txBox="1">
            <a:spLocks noChangeArrowheads="1"/>
          </p:cNvSpPr>
          <p:nvPr/>
        </p:nvSpPr>
        <p:spPr bwMode="auto">
          <a:xfrm>
            <a:off x="323528" y="2204864"/>
            <a:ext cx="5234880" cy="2062103"/>
          </a:xfrm>
          <a:prstGeom prst="rect">
            <a:avLst/>
          </a:prstGeom>
          <a:solidFill>
            <a:srgbClr val="FFFFFF"/>
          </a:solidFill>
          <a:ln w="9525">
            <a:noFill/>
            <a:miter lim="800000"/>
            <a:headEnd/>
            <a:tailEnd/>
          </a:ln>
          <a:effectLst/>
        </p:spPr>
        <p:txBody>
          <a:bodyPr wrap="square">
            <a:spAutoFit/>
          </a:bodyPr>
          <a:lstStyle/>
          <a:p>
            <a:pPr>
              <a:spcBef>
                <a:spcPct val="50000"/>
              </a:spcBef>
            </a:pPr>
            <a:r>
              <a:rPr lang="zh-CN" altLang="en-US" sz="3200" b="1" dirty="0">
                <a:solidFill>
                  <a:schemeClr val="tx2"/>
                </a:solidFill>
                <a:ea typeface="隶书" pitchFamily="49" charset="-122"/>
              </a:rPr>
              <a:t>     </a:t>
            </a:r>
            <a:r>
              <a:rPr lang="en-US" altLang="zh-CN" sz="2400" b="1" dirty="0">
                <a:solidFill>
                  <a:schemeClr val="tx2"/>
                </a:solidFill>
                <a:latin typeface="华文新魏" pitchFamily="2" charset="-122"/>
                <a:ea typeface="华文新魏" pitchFamily="2" charset="-122"/>
              </a:rPr>
              <a:t>1895</a:t>
            </a:r>
            <a:r>
              <a:rPr lang="zh-CN" altLang="en-US" sz="2400" b="1" dirty="0">
                <a:solidFill>
                  <a:schemeClr val="tx2"/>
                </a:solidFill>
                <a:latin typeface="华文新魏" pitchFamily="2" charset="-122"/>
                <a:ea typeface="华文新魏" pitchFamily="2" charset="-122"/>
              </a:rPr>
              <a:t>年，全国各地</a:t>
            </a:r>
            <a:r>
              <a:rPr lang="en-US" altLang="zh-CN" sz="2400" b="1" dirty="0">
                <a:solidFill>
                  <a:schemeClr val="tx2"/>
                </a:solidFill>
                <a:latin typeface="华文新魏" pitchFamily="2" charset="-122"/>
                <a:ea typeface="华文新魏" pitchFamily="2" charset="-122"/>
              </a:rPr>
              <a:t>1300</a:t>
            </a:r>
            <a:r>
              <a:rPr lang="zh-CN" altLang="en-US" sz="2400" b="1" dirty="0">
                <a:solidFill>
                  <a:schemeClr val="tx2"/>
                </a:solidFill>
                <a:latin typeface="华文新魏" pitchFamily="2" charset="-122"/>
                <a:ea typeface="华文新魏" pitchFamily="2" charset="-122"/>
              </a:rPr>
              <a:t>多名举人来到北京，由康有为发起，爱国学子们向朝廷上书，痛陈救亡主张，提出拒签和约、迁都抗战、变法图强三项主张，是为“公车上书”。</a:t>
            </a:r>
          </a:p>
        </p:txBody>
      </p:sp>
      <p:pic>
        <p:nvPicPr>
          <p:cNvPr id="99335" name="Picture 7" descr="20081206182947-1614370475"/>
          <p:cNvPicPr>
            <a:picLocks noChangeAspect="1" noChangeArrowheads="1"/>
          </p:cNvPicPr>
          <p:nvPr/>
        </p:nvPicPr>
        <p:blipFill>
          <a:blip r:embed="rId2" cstate="print"/>
          <a:srcRect/>
          <a:stretch>
            <a:fillRect/>
          </a:stretch>
        </p:blipFill>
        <p:spPr bwMode="auto">
          <a:xfrm>
            <a:off x="5562600" y="1524000"/>
            <a:ext cx="2705100" cy="4038600"/>
          </a:xfrm>
          <a:prstGeom prst="rect">
            <a:avLst/>
          </a:prstGeom>
          <a:noFill/>
          <a:ln w="9525">
            <a:noFill/>
            <a:miter lim="800000"/>
            <a:headEnd/>
            <a:tailEnd/>
          </a:ln>
        </p:spPr>
      </p:pic>
      <p:sp>
        <p:nvSpPr>
          <p:cNvPr id="8" name="标题 7"/>
          <p:cNvSpPr>
            <a:spLocks noGrp="1"/>
          </p:cNvSpPr>
          <p:nvPr>
            <p:ph type="title"/>
          </p:nvPr>
        </p:nvSpPr>
        <p:spPr>
          <a:xfrm>
            <a:off x="323528" y="274638"/>
            <a:ext cx="8363272" cy="1066130"/>
          </a:xfrm>
        </p:spPr>
        <p:txBody>
          <a:bodyPr>
            <a:normAutofit/>
          </a:bodyPr>
          <a:lstStyle/>
          <a:p>
            <a:r>
              <a:rPr lang="zh-CN" altLang="en-US" b="1" dirty="0" smtClean="0">
                <a:latin typeface="华文新魏" pitchFamily="2" charset="-122"/>
                <a:ea typeface="华文新魏" pitchFamily="2" charset="-122"/>
              </a:rPr>
              <a:t>①向皇帝上书</a:t>
            </a:r>
            <a:endParaRPr lang="zh-CN" altLang="en-US" dirty="0"/>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sz="quarter" idx="1"/>
          </p:nvPr>
        </p:nvSpPr>
        <p:spPr>
          <a:xfrm>
            <a:off x="395536" y="1628800"/>
            <a:ext cx="8496944" cy="4285456"/>
          </a:xfrm>
          <a:solidFill>
            <a:srgbClr val="FFFFFF"/>
          </a:solidFill>
        </p:spPr>
        <p:txBody>
          <a:bodyPr>
            <a:normAutofit/>
          </a:bodyPr>
          <a:lstStyle/>
          <a:p>
            <a:pPr>
              <a:lnSpc>
                <a:spcPct val="90000"/>
              </a:lnSpc>
            </a:pPr>
            <a:r>
              <a:rPr lang="zh-CN" altLang="en-US" sz="2400" b="1" dirty="0">
                <a:latin typeface="+mn-ea"/>
              </a:rPr>
              <a:t>“闻日本索偿二万万，是使我臣民上下，三岁不食，乃能给之。若借洋债，合以利息，扣折百年，亦无偿理，是自毙之道也。与其以二万万偿日本，何如以二万万外修战备、内变法度哉？ ”</a:t>
            </a:r>
          </a:p>
          <a:p>
            <a:pPr>
              <a:lnSpc>
                <a:spcPct val="90000"/>
              </a:lnSpc>
            </a:pPr>
            <a:r>
              <a:rPr lang="zh-CN" altLang="en-US" sz="2400" b="1" dirty="0">
                <a:latin typeface="+mn-ea"/>
              </a:rPr>
              <a:t>“伏乞皇上下诏鼓天下之气，迁都定天下之本，练兵强天下之势，变法成天下之治而已。</a:t>
            </a:r>
            <a:r>
              <a:rPr lang="en-US" altLang="zh-CN" sz="2400" b="1" dirty="0">
                <a:latin typeface="+mn-ea"/>
              </a:rPr>
              <a:t>…… </a:t>
            </a:r>
            <a:r>
              <a:rPr lang="zh-CN" altLang="en-US" sz="2400" b="1" dirty="0">
                <a:latin typeface="+mn-ea"/>
              </a:rPr>
              <a:t>窃认为今之为治，当以开创之势治天下，不当以守成之势治天下 </a:t>
            </a:r>
            <a:r>
              <a:rPr lang="en-US" altLang="zh-CN" sz="2400" b="1" dirty="0">
                <a:latin typeface="+mn-ea"/>
              </a:rPr>
              <a:t>……《</a:t>
            </a:r>
            <a:r>
              <a:rPr lang="zh-CN" altLang="en-US" sz="2400" b="1" dirty="0">
                <a:latin typeface="+mn-ea"/>
              </a:rPr>
              <a:t>易</a:t>
            </a:r>
            <a:r>
              <a:rPr lang="en-US" altLang="zh-CN" sz="2400" b="1" dirty="0">
                <a:latin typeface="+mn-ea"/>
              </a:rPr>
              <a:t>》</a:t>
            </a:r>
            <a:r>
              <a:rPr lang="zh-CN" altLang="en-US" sz="2400" b="1" dirty="0">
                <a:latin typeface="+mn-ea"/>
              </a:rPr>
              <a:t>曰“穷则变，变则通。”  </a:t>
            </a:r>
            <a:r>
              <a:rPr lang="en-US" altLang="zh-CN" sz="2400" b="1" dirty="0">
                <a:latin typeface="+mn-ea"/>
              </a:rPr>
              <a:t>……</a:t>
            </a:r>
            <a:r>
              <a:rPr lang="zh-CN" altLang="en-US" sz="2400" b="1" dirty="0">
                <a:latin typeface="+mn-ea"/>
              </a:rPr>
              <a:t>窃为皇上筹自强之策，计万世之安，非变通旧法，无以为治。 </a:t>
            </a:r>
            <a:r>
              <a:rPr lang="en-US" altLang="zh-CN" sz="2400" b="1" dirty="0">
                <a:latin typeface="+mn-ea"/>
              </a:rPr>
              <a:t>……</a:t>
            </a:r>
            <a:r>
              <a:rPr lang="zh-CN" altLang="en-US" sz="2400" b="1" dirty="0">
                <a:latin typeface="+mn-ea"/>
              </a:rPr>
              <a:t>夫先王之治天下，与民共之</a:t>
            </a:r>
            <a:r>
              <a:rPr lang="en-US" altLang="zh-CN" sz="2400" b="1" dirty="0">
                <a:latin typeface="+mn-ea"/>
              </a:rPr>
              <a:t>……</a:t>
            </a:r>
            <a:r>
              <a:rPr lang="zh-CN" altLang="en-US" sz="2400" b="1" dirty="0">
                <a:latin typeface="+mn-ea"/>
              </a:rPr>
              <a:t>君民同体，情谊交孚，中国一家，休戚与 共 </a:t>
            </a:r>
            <a:r>
              <a:rPr lang="en-US" altLang="zh-CN" sz="2400" b="1" dirty="0">
                <a:latin typeface="+mn-ea"/>
              </a:rPr>
              <a:t>……</a:t>
            </a:r>
            <a:r>
              <a:rPr lang="zh-CN" altLang="en-US" sz="2400" b="1" dirty="0">
                <a:latin typeface="+mn-ea"/>
              </a:rPr>
              <a:t>于以恢复琉球，扫荡日本，大雪国耻，耀我威稜</a:t>
            </a:r>
            <a:r>
              <a:rPr lang="zh-CN" altLang="en-US" sz="2400" b="1" dirty="0" smtClean="0">
                <a:latin typeface="+mn-ea"/>
              </a:rPr>
              <a:t>。</a:t>
            </a:r>
            <a:r>
              <a:rPr lang="en-US" altLang="zh-CN" sz="2400" b="1" dirty="0" smtClean="0">
                <a:latin typeface="+mn-ea"/>
              </a:rPr>
              <a:t>”</a:t>
            </a:r>
            <a:endParaRPr lang="zh-CN" altLang="en-US" sz="2400" b="1" dirty="0">
              <a:latin typeface="+mn-ea"/>
            </a:endParaRPr>
          </a:p>
          <a:p>
            <a:pPr>
              <a:lnSpc>
                <a:spcPct val="90000"/>
              </a:lnSpc>
            </a:pPr>
            <a:r>
              <a:rPr lang="en-US" altLang="zh-CN" sz="2400" b="1" dirty="0" smtClean="0">
                <a:latin typeface="+mn-ea"/>
              </a:rPr>
              <a:t>                                                    ----《</a:t>
            </a:r>
            <a:r>
              <a:rPr lang="zh-CN" altLang="en-US" sz="2400" b="1" dirty="0" smtClean="0">
                <a:latin typeface="+mn-ea"/>
              </a:rPr>
              <a:t>公车上书</a:t>
            </a:r>
            <a:r>
              <a:rPr lang="en-US" altLang="zh-CN" sz="2400" b="1" dirty="0" smtClean="0">
                <a:latin typeface="+mn-ea"/>
              </a:rPr>
              <a:t>》</a:t>
            </a:r>
            <a:endParaRPr lang="en-US" altLang="zh-CN" sz="2400" b="1" dirty="0">
              <a:latin typeface="+mn-ea"/>
            </a:endParaRPr>
          </a:p>
        </p:txBody>
      </p:sp>
      <p:grpSp>
        <p:nvGrpSpPr>
          <p:cNvPr id="2" name="Group 3"/>
          <p:cNvGrpSpPr>
            <a:grpSpLocks/>
          </p:cNvGrpSpPr>
          <p:nvPr/>
        </p:nvGrpSpPr>
        <p:grpSpPr bwMode="auto">
          <a:xfrm>
            <a:off x="251520" y="116633"/>
            <a:ext cx="2664296" cy="1512168"/>
            <a:chOff x="0" y="0"/>
            <a:chExt cx="1361" cy="1315"/>
          </a:xfrm>
        </p:grpSpPr>
        <p:pic>
          <p:nvPicPr>
            <p:cNvPr id="10035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100357" name="Rectangle 5"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3"/>
          <p:cNvSpPr txBox="1">
            <a:spLocks noGrp="1" noChangeArrowheads="1"/>
          </p:cNvSpPr>
          <p:nvPr>
            <p:ph type="title"/>
          </p:nvPr>
        </p:nvSpPr>
        <p:spPr>
          <a:xfrm>
            <a:off x="251520" y="116632"/>
            <a:ext cx="7498080" cy="1143000"/>
          </a:xfrm>
          <a:solidFill>
            <a:schemeClr val="bg1"/>
          </a:solidFill>
          <a:ln/>
        </p:spPr>
        <p:txBody>
          <a:bodyPr/>
          <a:lstStyle/>
          <a:p>
            <a:pPr>
              <a:lnSpc>
                <a:spcPct val="130000"/>
              </a:lnSpc>
              <a:spcBef>
                <a:spcPct val="50000"/>
              </a:spcBef>
            </a:pPr>
            <a:r>
              <a:rPr lang="en-US" b="1" dirty="0"/>
              <a:t>②</a:t>
            </a:r>
            <a:r>
              <a:rPr lang="zh-CN" altLang="en-US" b="1" dirty="0"/>
              <a:t>著书立说</a:t>
            </a:r>
          </a:p>
        </p:txBody>
      </p:sp>
      <p:sp>
        <p:nvSpPr>
          <p:cNvPr id="101378" name="Rectangle 2"/>
          <p:cNvSpPr>
            <a:spLocks noGrp="1" noChangeArrowheads="1"/>
          </p:cNvSpPr>
          <p:nvPr>
            <p:ph sz="quarter" idx="1"/>
          </p:nvPr>
        </p:nvSpPr>
        <p:spPr>
          <a:xfrm>
            <a:off x="251520" y="2060848"/>
            <a:ext cx="3352800" cy="3581400"/>
          </a:xfrm>
        </p:spPr>
        <p:txBody>
          <a:bodyPr/>
          <a:lstStyle/>
          <a:p>
            <a:pPr>
              <a:lnSpc>
                <a:spcPct val="90000"/>
              </a:lnSpc>
            </a:pPr>
            <a:r>
              <a:rPr lang="zh-CN" altLang="en-US" sz="2600" b="1" dirty="0"/>
              <a:t>康有为：</a:t>
            </a:r>
            <a:r>
              <a:rPr lang="en-US" altLang="zh-CN" sz="2600" b="1" dirty="0"/>
              <a:t>《</a:t>
            </a:r>
            <a:r>
              <a:rPr lang="zh-CN" altLang="en-US" sz="2600" b="1" dirty="0"/>
              <a:t>新学伪经考</a:t>
            </a:r>
            <a:r>
              <a:rPr lang="en-US" altLang="zh-CN" sz="2600" b="1" dirty="0"/>
              <a:t>》</a:t>
            </a:r>
            <a:r>
              <a:rPr lang="zh-CN" altLang="en-US" sz="2600" b="1" dirty="0"/>
              <a:t>、</a:t>
            </a:r>
            <a:r>
              <a:rPr lang="en-US" altLang="zh-CN" sz="2600" b="1" dirty="0"/>
              <a:t>《</a:t>
            </a:r>
            <a:r>
              <a:rPr lang="zh-CN" altLang="en-US" sz="2600" b="1" dirty="0"/>
              <a:t>孔子改制考</a:t>
            </a:r>
            <a:r>
              <a:rPr lang="en-US" altLang="zh-CN" sz="2600" b="1" dirty="0"/>
              <a:t>》</a:t>
            </a:r>
            <a:r>
              <a:rPr lang="zh-CN" altLang="en-US" sz="2600" b="1" dirty="0"/>
              <a:t>；</a:t>
            </a:r>
          </a:p>
          <a:p>
            <a:pPr>
              <a:lnSpc>
                <a:spcPct val="90000"/>
              </a:lnSpc>
            </a:pPr>
            <a:r>
              <a:rPr lang="zh-CN" altLang="en-US" sz="2600" b="1" dirty="0"/>
              <a:t>梁启超：</a:t>
            </a:r>
            <a:r>
              <a:rPr lang="en-US" altLang="zh-CN" sz="2600" b="1" dirty="0"/>
              <a:t>《</a:t>
            </a:r>
            <a:r>
              <a:rPr lang="zh-CN" altLang="en-US" sz="2600" b="1" dirty="0"/>
              <a:t>变法通议</a:t>
            </a:r>
            <a:r>
              <a:rPr lang="en-US" altLang="zh-CN" sz="2600" b="1" dirty="0"/>
              <a:t>》</a:t>
            </a:r>
            <a:r>
              <a:rPr lang="zh-CN" altLang="en-US" sz="2600" b="1" dirty="0"/>
              <a:t>；</a:t>
            </a:r>
          </a:p>
          <a:p>
            <a:pPr>
              <a:lnSpc>
                <a:spcPct val="90000"/>
              </a:lnSpc>
            </a:pPr>
            <a:r>
              <a:rPr lang="zh-CN" altLang="en-US" sz="2600" b="1" dirty="0"/>
              <a:t>谭嗣同：</a:t>
            </a:r>
            <a:r>
              <a:rPr lang="en-US" altLang="zh-CN" sz="2600" b="1" dirty="0"/>
              <a:t>《</a:t>
            </a:r>
            <a:r>
              <a:rPr lang="zh-CN" altLang="en-US" sz="2600" b="1" dirty="0"/>
              <a:t>仁学</a:t>
            </a:r>
            <a:r>
              <a:rPr lang="en-US" altLang="zh-CN" sz="2600" b="1" dirty="0"/>
              <a:t>》</a:t>
            </a:r>
            <a:r>
              <a:rPr lang="zh-CN" altLang="en-US" sz="2600" b="1" dirty="0"/>
              <a:t>；</a:t>
            </a:r>
          </a:p>
          <a:p>
            <a:pPr>
              <a:lnSpc>
                <a:spcPct val="90000"/>
              </a:lnSpc>
            </a:pPr>
            <a:r>
              <a:rPr lang="zh-CN" altLang="en-US" sz="2600" b="1" dirty="0"/>
              <a:t>严复： </a:t>
            </a:r>
            <a:r>
              <a:rPr lang="en-US" altLang="zh-CN" sz="2400" b="1" dirty="0"/>
              <a:t>《</a:t>
            </a:r>
            <a:r>
              <a:rPr lang="zh-CN" altLang="en-US" sz="2400" b="1" dirty="0"/>
              <a:t>论世变之亟</a:t>
            </a:r>
            <a:r>
              <a:rPr lang="en-US" altLang="zh-CN" sz="2400" b="1" dirty="0"/>
              <a:t>》</a:t>
            </a:r>
            <a:r>
              <a:rPr lang="zh-CN" altLang="en-US" sz="2400" b="1" dirty="0"/>
              <a:t>、</a:t>
            </a:r>
            <a:r>
              <a:rPr lang="en-US" altLang="zh-CN" sz="2600" b="1" dirty="0"/>
              <a:t>《</a:t>
            </a:r>
            <a:r>
              <a:rPr lang="zh-CN" altLang="en-US" sz="2600" b="1" dirty="0"/>
              <a:t>天演论</a:t>
            </a:r>
            <a:r>
              <a:rPr lang="en-US" altLang="zh-CN" sz="2600" b="1" dirty="0"/>
              <a:t>》 </a:t>
            </a:r>
          </a:p>
        </p:txBody>
      </p:sp>
      <p:pic>
        <p:nvPicPr>
          <p:cNvPr id="101380" name="Picture 4" descr="11516806662960701A20004_b"/>
          <p:cNvPicPr>
            <a:picLocks noChangeAspect="1" noChangeArrowheads="1"/>
          </p:cNvPicPr>
          <p:nvPr/>
        </p:nvPicPr>
        <p:blipFill>
          <a:blip r:embed="rId2" cstate="print"/>
          <a:srcRect/>
          <a:stretch>
            <a:fillRect/>
          </a:stretch>
        </p:blipFill>
        <p:spPr bwMode="auto">
          <a:xfrm>
            <a:off x="6948264" y="116632"/>
            <a:ext cx="2057400" cy="2474168"/>
          </a:xfrm>
          <a:prstGeom prst="rect">
            <a:avLst/>
          </a:prstGeom>
          <a:noFill/>
          <a:ln w="9525">
            <a:noFill/>
            <a:miter lim="800000"/>
            <a:headEnd/>
            <a:tailEnd/>
          </a:ln>
          <a:effectLst/>
        </p:spPr>
      </p:pic>
      <p:pic>
        <p:nvPicPr>
          <p:cNvPr id="101381" name="Picture 5" descr="u=1446005414,2132666981&amp;gp=3">
            <a:hlinkClick r:id="rId3"/>
          </p:cNvPr>
          <p:cNvPicPr>
            <a:picLocks noChangeAspect="1" noChangeArrowheads="1"/>
          </p:cNvPicPr>
          <p:nvPr/>
        </p:nvPicPr>
        <p:blipFill>
          <a:blip r:embed="rId4" cstate="print"/>
          <a:srcRect/>
          <a:stretch>
            <a:fillRect/>
          </a:stretch>
        </p:blipFill>
        <p:spPr bwMode="auto">
          <a:xfrm>
            <a:off x="3995936" y="116632"/>
            <a:ext cx="2209800" cy="2474168"/>
          </a:xfrm>
          <a:prstGeom prst="rect">
            <a:avLst/>
          </a:prstGeom>
          <a:noFill/>
          <a:ln w="9525">
            <a:noFill/>
            <a:miter lim="800000"/>
            <a:headEnd/>
            <a:tailEnd/>
          </a:ln>
        </p:spPr>
      </p:pic>
      <p:pic>
        <p:nvPicPr>
          <p:cNvPr id="101382" name="Picture 6" descr="u=3702992715,1944625568&amp;fm=52&amp;gp=0"/>
          <p:cNvPicPr>
            <a:picLocks noChangeAspect="1" noChangeArrowheads="1"/>
          </p:cNvPicPr>
          <p:nvPr/>
        </p:nvPicPr>
        <p:blipFill>
          <a:blip r:embed="rId5" cstate="print"/>
          <a:srcRect/>
          <a:stretch>
            <a:fillRect/>
          </a:stretch>
        </p:blipFill>
        <p:spPr bwMode="auto">
          <a:xfrm>
            <a:off x="5334000" y="1676400"/>
            <a:ext cx="1947863" cy="2895600"/>
          </a:xfrm>
          <a:prstGeom prst="rect">
            <a:avLst/>
          </a:prstGeom>
          <a:noFill/>
          <a:ln w="9525">
            <a:noFill/>
            <a:miter lim="800000"/>
            <a:headEnd/>
            <a:tailEnd/>
          </a:ln>
        </p:spPr>
      </p:pic>
      <p:pic>
        <p:nvPicPr>
          <p:cNvPr id="101383" name="Picture 7" descr="b0742dfa6eea0950a8d31195"/>
          <p:cNvPicPr>
            <a:picLocks noChangeAspect="1" noChangeArrowheads="1"/>
          </p:cNvPicPr>
          <p:nvPr/>
        </p:nvPicPr>
        <p:blipFill>
          <a:blip r:embed="rId6" cstate="print"/>
          <a:srcRect/>
          <a:stretch>
            <a:fillRect/>
          </a:stretch>
        </p:blipFill>
        <p:spPr bwMode="auto">
          <a:xfrm>
            <a:off x="6858000" y="3352800"/>
            <a:ext cx="2286000" cy="2895600"/>
          </a:xfrm>
          <a:prstGeom prst="rect">
            <a:avLst/>
          </a:prstGeom>
          <a:noFill/>
          <a:ln w="9525">
            <a:noFill/>
            <a:miter lim="800000"/>
            <a:headEnd/>
            <a:tailEnd/>
          </a:ln>
        </p:spPr>
      </p:pic>
      <p:pic>
        <p:nvPicPr>
          <p:cNvPr id="101384" name="Picture 8" descr="4087541_200_200"/>
          <p:cNvPicPr>
            <a:picLocks noChangeAspect="1" noChangeArrowheads="1"/>
          </p:cNvPicPr>
          <p:nvPr/>
        </p:nvPicPr>
        <p:blipFill>
          <a:blip r:embed="rId7" cstate="print"/>
          <a:srcRect/>
          <a:stretch>
            <a:fillRect/>
          </a:stretch>
        </p:blipFill>
        <p:spPr bwMode="auto">
          <a:xfrm>
            <a:off x="3563888" y="2348880"/>
            <a:ext cx="2011363" cy="2514600"/>
          </a:xfrm>
          <a:prstGeom prst="rect">
            <a:avLst/>
          </a:prstGeom>
          <a:noFill/>
          <a:ln w="9525">
            <a:noFill/>
            <a:miter lim="800000"/>
            <a:headEnd/>
            <a:tailEnd/>
          </a:ln>
        </p:spPr>
      </p:pic>
      <p:pic>
        <p:nvPicPr>
          <p:cNvPr id="9" name="Picture 2" descr="u=528736626,4232297364&amp;fm=23&amp;gp=0"/>
          <p:cNvPicPr>
            <a:picLocks noChangeAspect="1" noChangeArrowheads="1"/>
          </p:cNvPicPr>
          <p:nvPr/>
        </p:nvPicPr>
        <p:blipFill>
          <a:blip r:embed="rId8" cstate="print"/>
          <a:srcRect/>
          <a:stretch>
            <a:fillRect/>
          </a:stretch>
        </p:blipFill>
        <p:spPr bwMode="auto">
          <a:xfrm>
            <a:off x="4644008" y="3933056"/>
            <a:ext cx="2168038" cy="27369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slide(fromBottom)">
                                      <p:cBhvr>
                                        <p:cTn id="7"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708920"/>
            <a:ext cx="7988424" cy="2376264"/>
          </a:xfrm>
        </p:spPr>
        <p:txBody>
          <a:bodyPr>
            <a:normAutofit/>
          </a:bodyPr>
          <a:lstStyle/>
          <a:p>
            <a:r>
              <a:rPr lang="zh-CN" altLang="en-US" sz="2400" b="1" dirty="0" smtClean="0">
                <a:latin typeface="+mn-ea"/>
              </a:rPr>
              <a:t>康有为认为，历代封建统治者所尊崇的“古文” 经典，如</a:t>
            </a:r>
            <a:r>
              <a:rPr lang="en-US" altLang="zh-CN" sz="2400" b="1" dirty="0" smtClean="0">
                <a:latin typeface="+mn-ea"/>
              </a:rPr>
              <a:t>《</a:t>
            </a:r>
            <a:r>
              <a:rPr lang="zh-CN" altLang="en-US" sz="2400" b="1" dirty="0" smtClean="0">
                <a:latin typeface="+mn-ea"/>
              </a:rPr>
              <a:t>周礼</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逸礼</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古文尚书</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左传</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毛诗</a:t>
            </a:r>
            <a:r>
              <a:rPr lang="en-US" altLang="zh-CN" sz="2400" b="1" dirty="0" smtClean="0">
                <a:latin typeface="+mn-ea"/>
              </a:rPr>
              <a:t>》</a:t>
            </a:r>
            <a:r>
              <a:rPr lang="zh-CN" altLang="en-US" sz="2400" b="1" dirty="0" smtClean="0">
                <a:latin typeface="+mn-ea"/>
              </a:rPr>
              <a:t>等都是西汉末年刘歆（</a:t>
            </a:r>
            <a:r>
              <a:rPr lang="en-US" altLang="zh-CN" sz="2400" b="1" dirty="0" err="1" smtClean="0">
                <a:latin typeface="+mn-ea"/>
              </a:rPr>
              <a:t>xīn</a:t>
            </a:r>
            <a:r>
              <a:rPr lang="en-US" altLang="zh-CN" sz="2400" b="1" dirty="0" smtClean="0">
                <a:latin typeface="+mn-ea"/>
              </a:rPr>
              <a:t> </a:t>
            </a:r>
            <a:r>
              <a:rPr lang="zh-CN" altLang="en-US" sz="2400" b="1" dirty="0" smtClean="0">
                <a:latin typeface="+mn-ea"/>
              </a:rPr>
              <a:t>）伪造的，因此都是“伪经” 。而刘歆制造伪经的目的，是为了帮助王莽篡夺西汉的政权、建立国号为“新” 的朝代，所以古文经学是新莽一朝之学，只能称之“新学”</a:t>
            </a:r>
            <a:r>
              <a:rPr lang="en-US" altLang="zh-CN" sz="2400" b="1" dirty="0" smtClean="0">
                <a:latin typeface="+mn-ea"/>
              </a:rPr>
              <a:t> </a:t>
            </a:r>
            <a:r>
              <a:rPr lang="zh-CN" altLang="en-US" sz="2400" b="1" dirty="0" smtClean="0">
                <a:latin typeface="+mn-ea"/>
              </a:rPr>
              <a:t>。</a:t>
            </a:r>
            <a:endParaRPr lang="zh-CN" altLang="en-US" sz="2400" b="1" dirty="0">
              <a:latin typeface="+mn-ea"/>
            </a:endParaRPr>
          </a:p>
        </p:txBody>
      </p:sp>
      <p:grpSp>
        <p:nvGrpSpPr>
          <p:cNvPr id="4" name="Group 3"/>
          <p:cNvGrpSpPr>
            <a:grpSpLocks/>
          </p:cNvGrpSpPr>
          <p:nvPr/>
        </p:nvGrpSpPr>
        <p:grpSpPr bwMode="auto">
          <a:xfrm>
            <a:off x="467544" y="476672"/>
            <a:ext cx="1975630" cy="1535832"/>
            <a:chOff x="226" y="0"/>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6" name="Rectangle 5" descr="信纸"/>
            <p:cNvSpPr>
              <a:spLocks noChangeArrowheads="1"/>
            </p:cNvSpPr>
            <p:nvPr/>
          </p:nvSpPr>
          <p:spPr bwMode="auto">
            <a:xfrm>
              <a:off x="450" y="308"/>
              <a:ext cx="597" cy="44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7" name="Picture 4" descr="11516806662960701A20004_b"/>
          <p:cNvPicPr>
            <a:picLocks noChangeAspect="1" noChangeArrowheads="1"/>
          </p:cNvPicPr>
          <p:nvPr/>
        </p:nvPicPr>
        <p:blipFill>
          <a:blip r:embed="rId3" cstate="print"/>
          <a:srcRect/>
          <a:stretch>
            <a:fillRect/>
          </a:stretch>
        </p:blipFill>
        <p:spPr bwMode="auto">
          <a:xfrm>
            <a:off x="6300192" y="188640"/>
            <a:ext cx="2057400" cy="2474168"/>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sz="quarter" idx="1"/>
          </p:nvPr>
        </p:nvSpPr>
        <p:spPr>
          <a:xfrm>
            <a:off x="395536" y="2780928"/>
            <a:ext cx="8210872" cy="2590800"/>
          </a:xfrm>
          <a:solidFill>
            <a:srgbClr val="FFFFFF"/>
          </a:solidFill>
        </p:spPr>
        <p:txBody>
          <a:bodyPr>
            <a:normAutofit/>
          </a:bodyPr>
          <a:lstStyle/>
          <a:p>
            <a:pPr>
              <a:lnSpc>
                <a:spcPct val="90000"/>
              </a:lnSpc>
            </a:pPr>
            <a:r>
              <a:rPr lang="zh-CN" altLang="en-US" sz="2400" b="1" dirty="0"/>
              <a:t> “要而论之，法者天下之公器也，变者天下之公理也。大地既通，万国蒸蒸，日趋于上，大势相迫，非可阏（yān，遏制</a:t>
            </a:r>
            <a:r>
              <a:rPr lang="zh-CN" altLang="en-US" sz="2400" dirty="0"/>
              <a:t> </a:t>
            </a:r>
            <a:r>
              <a:rPr lang="zh-CN" altLang="en-US" sz="2400" b="1" dirty="0"/>
              <a:t>）制，变亦变，不变亦变。变而变者，变之权操诸已，可以保国，可以保种，可以保教；不变而变者，变之权让诸人，束缚之，驰骤之。呜呼！则非吾之所敢言矣。”</a:t>
            </a:r>
            <a:r>
              <a:rPr lang="zh-CN" altLang="en-US" sz="2400" dirty="0"/>
              <a:t> </a:t>
            </a:r>
            <a:endParaRPr lang="zh-CN" altLang="en-US" sz="2400" b="1" dirty="0"/>
          </a:p>
          <a:p>
            <a:pPr>
              <a:lnSpc>
                <a:spcPct val="90000"/>
              </a:lnSpc>
            </a:pPr>
            <a:r>
              <a:rPr lang="zh-CN" altLang="en-US" sz="2400" b="1" dirty="0"/>
              <a:t>                        ----《变法通议》</a:t>
            </a:r>
            <a:r>
              <a:rPr lang="zh-CN" altLang="en-US" sz="2000" b="1" dirty="0"/>
              <a:t>（梁启超，</a:t>
            </a:r>
            <a:r>
              <a:rPr lang="en-US" altLang="zh-CN" sz="2000" b="1" dirty="0"/>
              <a:t>1873</a:t>
            </a:r>
            <a:r>
              <a:rPr lang="zh-CN" altLang="en-US" sz="2000" b="1" dirty="0"/>
              <a:t>--</a:t>
            </a:r>
            <a:r>
              <a:rPr lang="en-US" altLang="zh-CN" sz="2000" b="1" dirty="0"/>
              <a:t> 1929</a:t>
            </a:r>
            <a:r>
              <a:rPr lang="zh-CN" altLang="en-US" sz="2000" b="1" dirty="0"/>
              <a:t>）</a:t>
            </a:r>
          </a:p>
        </p:txBody>
      </p:sp>
      <p:grpSp>
        <p:nvGrpSpPr>
          <p:cNvPr id="2" name="Group 3"/>
          <p:cNvGrpSpPr>
            <a:grpSpLocks/>
          </p:cNvGrpSpPr>
          <p:nvPr/>
        </p:nvGrpSpPr>
        <p:grpSpPr bwMode="auto">
          <a:xfrm>
            <a:off x="467946" y="476772"/>
            <a:ext cx="2031695" cy="1535832"/>
            <a:chOff x="234" y="82"/>
            <a:chExt cx="1024" cy="1315"/>
          </a:xfrm>
        </p:grpSpPr>
        <p:pic>
          <p:nvPicPr>
            <p:cNvPr id="102404" name="Picture 4" descr="练习1"/>
            <p:cNvPicPr>
              <a:picLocks noChangeAspect="1" noChangeArrowheads="1"/>
            </p:cNvPicPr>
            <p:nvPr/>
          </p:nvPicPr>
          <p:blipFill>
            <a:blip r:embed="rId2" cstate="print"/>
            <a:srcRect/>
            <a:stretch>
              <a:fillRect/>
            </a:stretch>
          </p:blipFill>
          <p:spPr bwMode="auto">
            <a:xfrm>
              <a:off x="234" y="82"/>
              <a:ext cx="1024" cy="1315"/>
            </a:xfrm>
            <a:prstGeom prst="rect">
              <a:avLst/>
            </a:prstGeom>
            <a:noFill/>
            <a:ln w="9525">
              <a:noFill/>
              <a:miter lim="800000"/>
              <a:headEnd/>
              <a:tailEnd/>
            </a:ln>
          </p:spPr>
        </p:pic>
        <p:sp>
          <p:nvSpPr>
            <p:cNvPr id="102405" name="Rectangle 5" descr="信纸"/>
            <p:cNvSpPr>
              <a:spLocks noChangeArrowheads="1"/>
            </p:cNvSpPr>
            <p:nvPr/>
          </p:nvSpPr>
          <p:spPr bwMode="auto">
            <a:xfrm>
              <a:off x="408" y="316"/>
              <a:ext cx="606" cy="44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6" name="Picture 8" descr="4087541_200_200"/>
          <p:cNvPicPr>
            <a:picLocks noChangeAspect="1" noChangeArrowheads="1"/>
          </p:cNvPicPr>
          <p:nvPr/>
        </p:nvPicPr>
        <p:blipFill>
          <a:blip r:embed="rId3" cstate="print"/>
          <a:srcRect/>
          <a:stretch>
            <a:fillRect/>
          </a:stretch>
        </p:blipFill>
        <p:spPr bwMode="auto">
          <a:xfrm>
            <a:off x="6516216" y="332656"/>
            <a:ext cx="2011363" cy="25146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sz="quarter" idx="1"/>
          </p:nvPr>
        </p:nvSpPr>
        <p:spPr>
          <a:xfrm>
            <a:off x="251520" y="2564904"/>
            <a:ext cx="8640960" cy="3002632"/>
          </a:xfrm>
          <a:solidFill>
            <a:srgbClr val="FFFFFF"/>
          </a:solidFill>
        </p:spPr>
        <p:txBody>
          <a:bodyPr>
            <a:normAutofit/>
          </a:bodyPr>
          <a:lstStyle/>
          <a:p>
            <a:pPr>
              <a:lnSpc>
                <a:spcPct val="80000"/>
              </a:lnSpc>
            </a:pPr>
            <a:r>
              <a:rPr lang="zh-CN" altLang="en-US" sz="2400" b="1" dirty="0"/>
              <a:t>中国最重三纲，而西人首明平等；中国亲亲，而西人尚贤；中国以孝治天下，而西人以公治天下；中国尊主，而西人隆民；中国贵一道而同风，而西人喜党居而州处；中国多忌讳，而西人众讥评。其于财用也，中国重节流，而西人重开源；中国追淳朴，而西人求欢虞。其接物也，中国美谦屈，而西人务发舒；中国尚节文，而西人乐简易。其于为学也，中国夸多识，而西人尊新知。其于祸灾也，中国委天数，而西人恃人力。</a:t>
            </a:r>
          </a:p>
          <a:p>
            <a:pPr>
              <a:lnSpc>
                <a:spcPct val="80000"/>
              </a:lnSpc>
            </a:pPr>
            <a:r>
              <a:rPr lang="zh-CN" altLang="en-US" dirty="0"/>
              <a:t>      </a:t>
            </a:r>
            <a:r>
              <a:rPr lang="zh-CN" altLang="en-US" dirty="0" smtClean="0"/>
              <a:t>                       </a:t>
            </a:r>
            <a:r>
              <a:rPr lang="en-US" altLang="zh-CN" sz="2400" b="1" dirty="0" smtClean="0"/>
              <a:t>----《</a:t>
            </a:r>
            <a:r>
              <a:rPr lang="zh-CN" altLang="en-US" sz="2400" b="1" dirty="0"/>
              <a:t>论世变之亟</a:t>
            </a:r>
            <a:r>
              <a:rPr lang="en-US" altLang="zh-CN" sz="2400" b="1" dirty="0"/>
              <a:t>》 </a:t>
            </a:r>
            <a:r>
              <a:rPr lang="zh-CN" altLang="en-US" sz="2000" b="1" dirty="0"/>
              <a:t>（严复，</a:t>
            </a:r>
            <a:r>
              <a:rPr lang="en-US" altLang="zh-CN" sz="2000" b="1" dirty="0"/>
              <a:t>1854</a:t>
            </a:r>
            <a:r>
              <a:rPr lang="zh-CN" altLang="en-US" sz="2000" b="1" dirty="0"/>
              <a:t>--</a:t>
            </a:r>
            <a:r>
              <a:rPr lang="en-US" altLang="zh-CN" sz="2000" dirty="0"/>
              <a:t> </a:t>
            </a:r>
            <a:r>
              <a:rPr lang="en-US" altLang="zh-CN" sz="2000" b="1" dirty="0"/>
              <a:t>1921</a:t>
            </a:r>
            <a:r>
              <a:rPr lang="zh-CN" altLang="en-US" sz="2000" b="1" dirty="0"/>
              <a:t>）</a:t>
            </a:r>
          </a:p>
        </p:txBody>
      </p:sp>
      <p:grpSp>
        <p:nvGrpSpPr>
          <p:cNvPr id="2" name="Group 4"/>
          <p:cNvGrpSpPr>
            <a:grpSpLocks/>
          </p:cNvGrpSpPr>
          <p:nvPr/>
        </p:nvGrpSpPr>
        <p:grpSpPr bwMode="auto">
          <a:xfrm>
            <a:off x="634153" y="476673"/>
            <a:ext cx="1921623" cy="1440159"/>
            <a:chOff x="226" y="0"/>
            <a:chExt cx="1336" cy="1440"/>
          </a:xfrm>
        </p:grpSpPr>
        <p:pic>
          <p:nvPicPr>
            <p:cNvPr id="103429" name="Picture 5" descr="练习1"/>
            <p:cNvPicPr>
              <a:picLocks noChangeAspect="1" noChangeArrowheads="1"/>
            </p:cNvPicPr>
            <p:nvPr/>
          </p:nvPicPr>
          <p:blipFill>
            <a:blip r:embed="rId2" cstate="print"/>
            <a:srcRect/>
            <a:stretch>
              <a:fillRect/>
            </a:stretch>
          </p:blipFill>
          <p:spPr bwMode="auto">
            <a:xfrm>
              <a:off x="226" y="0"/>
              <a:ext cx="1336" cy="1440"/>
            </a:xfrm>
            <a:prstGeom prst="rect">
              <a:avLst/>
            </a:prstGeom>
            <a:noFill/>
            <a:ln w="9525">
              <a:noFill/>
              <a:miter lim="800000"/>
              <a:headEnd/>
              <a:tailEnd/>
            </a:ln>
          </p:spPr>
        </p:pic>
        <p:sp>
          <p:nvSpPr>
            <p:cNvPr id="103430" name="Rectangle 6" descr="信纸"/>
            <p:cNvSpPr>
              <a:spLocks noChangeArrowheads="1"/>
            </p:cNvSpPr>
            <p:nvPr/>
          </p:nvSpPr>
          <p:spPr bwMode="auto">
            <a:xfrm>
              <a:off x="491" y="376"/>
              <a:ext cx="760" cy="455"/>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6" name="Picture 2" descr="u=528736626,4232297364&amp;fm=23&amp;gp=0"/>
          <p:cNvPicPr>
            <a:picLocks noChangeAspect="1" noChangeArrowheads="1"/>
          </p:cNvPicPr>
          <p:nvPr/>
        </p:nvPicPr>
        <p:blipFill>
          <a:blip r:embed="rId3" cstate="print"/>
          <a:srcRect/>
          <a:stretch>
            <a:fillRect/>
          </a:stretch>
        </p:blipFill>
        <p:spPr bwMode="auto">
          <a:xfrm>
            <a:off x="6588224" y="332656"/>
            <a:ext cx="1807998" cy="2282445"/>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 Box 3"/>
          <p:cNvSpPr txBox="1">
            <a:spLocks noGrp="1" noChangeArrowheads="1"/>
          </p:cNvSpPr>
          <p:nvPr>
            <p:ph type="title"/>
          </p:nvPr>
        </p:nvSpPr>
        <p:spPr>
          <a:xfrm>
            <a:off x="323528" y="274638"/>
            <a:ext cx="8363272" cy="1143000"/>
          </a:xfrm>
          <a:solidFill>
            <a:srgbClr val="FFFFFF"/>
          </a:solidFill>
          <a:ln/>
        </p:spPr>
        <p:txBody>
          <a:bodyPr/>
          <a:lstStyle/>
          <a:p>
            <a:pPr>
              <a:lnSpc>
                <a:spcPct val="130000"/>
              </a:lnSpc>
              <a:spcBef>
                <a:spcPct val="50000"/>
              </a:spcBef>
            </a:pPr>
            <a:r>
              <a:rPr lang="en-US" b="1"/>
              <a:t>③</a:t>
            </a:r>
            <a:r>
              <a:rPr lang="zh-CN" altLang="en-US" b="1"/>
              <a:t>介绍外国变法的经验</a:t>
            </a:r>
          </a:p>
        </p:txBody>
      </p:sp>
      <p:sp>
        <p:nvSpPr>
          <p:cNvPr id="104450" name="Rectangle 2"/>
          <p:cNvSpPr>
            <a:spLocks noGrp="1" noChangeArrowheads="1"/>
          </p:cNvSpPr>
          <p:nvPr>
            <p:ph sz="quarter" idx="1"/>
          </p:nvPr>
        </p:nvSpPr>
        <p:spPr>
          <a:xfrm>
            <a:off x="323528" y="2420888"/>
            <a:ext cx="4618856" cy="2160240"/>
          </a:xfrm>
        </p:spPr>
        <p:txBody>
          <a:bodyPr/>
          <a:lstStyle/>
          <a:p>
            <a:r>
              <a:rPr lang="zh-CN" altLang="en-US" b="1" dirty="0"/>
              <a:t>康有为向光绪皇帝进呈了</a:t>
            </a:r>
            <a:r>
              <a:rPr lang="en-US" altLang="zh-CN" b="1" dirty="0"/>
              <a:t>《</a:t>
            </a:r>
            <a:r>
              <a:rPr lang="zh-CN" altLang="en-US" b="1" dirty="0"/>
              <a:t>日本变政考</a:t>
            </a:r>
            <a:r>
              <a:rPr lang="en-US" altLang="zh-CN" b="1" dirty="0"/>
              <a:t>》</a:t>
            </a:r>
            <a:r>
              <a:rPr lang="zh-CN" altLang="en-US" b="1" dirty="0"/>
              <a:t>、</a:t>
            </a:r>
            <a:r>
              <a:rPr lang="en-US" altLang="zh-CN" b="1" dirty="0"/>
              <a:t>《</a:t>
            </a:r>
            <a:r>
              <a:rPr lang="zh-CN" altLang="en-US" b="1" dirty="0"/>
              <a:t>俄彼得变政记</a:t>
            </a:r>
            <a:r>
              <a:rPr lang="en-US" altLang="zh-CN" b="1" dirty="0"/>
              <a:t>》</a:t>
            </a:r>
            <a:r>
              <a:rPr lang="zh-CN" altLang="en-US" b="1" dirty="0"/>
              <a:t>、</a:t>
            </a:r>
            <a:r>
              <a:rPr lang="en-US" altLang="zh-CN" b="1" dirty="0"/>
              <a:t>《</a:t>
            </a:r>
            <a:r>
              <a:rPr lang="zh-CN" altLang="en-US" b="1" dirty="0"/>
              <a:t>波兰分灭记</a:t>
            </a:r>
            <a:r>
              <a:rPr lang="en-US" altLang="zh-CN" b="1" dirty="0"/>
              <a:t>》</a:t>
            </a:r>
            <a:r>
              <a:rPr lang="zh-CN" altLang="en-US" b="1" dirty="0"/>
              <a:t>等书。</a:t>
            </a:r>
            <a:r>
              <a:rPr lang="zh-CN" altLang="en-US" dirty="0"/>
              <a:t> </a:t>
            </a:r>
          </a:p>
        </p:txBody>
      </p:sp>
      <p:pic>
        <p:nvPicPr>
          <p:cNvPr id="104452" name="Picture 4" descr="u=2205060214,2783003328&amp;fm=15&amp;gp=0">
            <a:hlinkClick r:id="rId2"/>
          </p:cNvPr>
          <p:cNvPicPr>
            <a:picLocks noChangeAspect="1" noChangeArrowheads="1"/>
          </p:cNvPicPr>
          <p:nvPr/>
        </p:nvPicPr>
        <p:blipFill>
          <a:blip r:embed="rId3" cstate="print"/>
          <a:srcRect/>
          <a:stretch>
            <a:fillRect/>
          </a:stretch>
        </p:blipFill>
        <p:spPr bwMode="auto">
          <a:xfrm>
            <a:off x="5181600" y="1676400"/>
            <a:ext cx="2895600" cy="3429000"/>
          </a:xfrm>
          <a:prstGeom prst="rect">
            <a:avLst/>
          </a:prstGeom>
          <a:noFill/>
          <a:ln w="9525">
            <a:noFill/>
            <a:miter lim="800000"/>
            <a:headEnd/>
            <a:tailEnd/>
          </a:ln>
        </p:spPr>
      </p:pic>
      <p:sp>
        <p:nvSpPr>
          <p:cNvPr id="104453" name="Rectangle 5"/>
          <p:cNvSpPr>
            <a:spLocks noChangeArrowheads="1"/>
          </p:cNvSpPr>
          <p:nvPr/>
        </p:nvSpPr>
        <p:spPr bwMode="auto">
          <a:xfrm>
            <a:off x="5638800" y="5486400"/>
            <a:ext cx="2493963" cy="365125"/>
          </a:xfrm>
          <a:prstGeom prst="rect">
            <a:avLst/>
          </a:prstGeom>
          <a:noFill/>
          <a:ln w="9525">
            <a:noFill/>
            <a:miter lim="800000"/>
            <a:headEnd/>
            <a:tailEnd/>
          </a:ln>
          <a:effectLst/>
        </p:spPr>
        <p:txBody>
          <a:bodyPr wrap="none">
            <a:spAutoFit/>
          </a:bodyPr>
          <a:lstStyle/>
          <a:p>
            <a:r>
              <a:rPr lang="zh-CN" altLang="en-US" b="1"/>
              <a:t>康有为（1858--1927）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slide(fromBottom)">
                                      <p:cBhvr>
                                        <p:cTn id="7" dur="500"/>
                                        <p:tgtEl>
                                          <p:spTgt spid="104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sz="quarter" idx="1"/>
          </p:nvPr>
        </p:nvSpPr>
        <p:spPr>
          <a:xfrm>
            <a:off x="395536" y="1556792"/>
            <a:ext cx="2160240" cy="4032448"/>
          </a:xfrm>
        </p:spPr>
        <p:txBody>
          <a:bodyPr>
            <a:normAutofit/>
          </a:bodyPr>
          <a:lstStyle/>
          <a:p>
            <a:pPr>
              <a:lnSpc>
                <a:spcPct val="90000"/>
              </a:lnSpc>
            </a:pPr>
            <a:r>
              <a:rPr lang="en-US" sz="2400" b="1" dirty="0"/>
              <a:t>④</a:t>
            </a:r>
            <a:r>
              <a:rPr lang="zh-CN" altLang="en-US" sz="2400" b="1" dirty="0"/>
              <a:t>办学会：强学会</a:t>
            </a:r>
            <a:r>
              <a:rPr lang="zh-CN" altLang="en-US" sz="2400" b="1" dirty="0" smtClean="0"/>
              <a:t>、</a:t>
            </a:r>
            <a:endParaRPr lang="en-US" altLang="zh-CN" sz="2400" b="1" dirty="0" smtClean="0"/>
          </a:p>
          <a:p>
            <a:pPr>
              <a:lnSpc>
                <a:spcPct val="90000"/>
              </a:lnSpc>
            </a:pPr>
            <a:r>
              <a:rPr lang="zh-CN" altLang="en-US" sz="2400" b="1" dirty="0" smtClean="0"/>
              <a:t>南</a:t>
            </a:r>
            <a:r>
              <a:rPr lang="zh-CN" altLang="en-US" sz="2400" b="1" dirty="0"/>
              <a:t>学会 </a:t>
            </a:r>
            <a:r>
              <a:rPr lang="zh-CN" altLang="en-US" sz="2400" b="1" dirty="0" smtClean="0"/>
              <a:t>、</a:t>
            </a:r>
            <a:endParaRPr lang="en-US" altLang="zh-CN" sz="2400" b="1" dirty="0" smtClean="0"/>
          </a:p>
          <a:p>
            <a:pPr>
              <a:lnSpc>
                <a:spcPct val="90000"/>
              </a:lnSpc>
            </a:pPr>
            <a:r>
              <a:rPr lang="zh-CN" altLang="en-US" sz="2400" b="1" dirty="0" smtClean="0"/>
              <a:t>保</a:t>
            </a:r>
            <a:r>
              <a:rPr lang="zh-CN" altLang="en-US" sz="2400" b="1" dirty="0"/>
              <a:t>国会 </a:t>
            </a:r>
          </a:p>
          <a:p>
            <a:pPr>
              <a:lnSpc>
                <a:spcPct val="90000"/>
              </a:lnSpc>
            </a:pPr>
            <a:r>
              <a:rPr lang="en-US" sz="2400" b="1" dirty="0"/>
              <a:t>⑤</a:t>
            </a:r>
            <a:r>
              <a:rPr lang="zh-CN" altLang="en-US" sz="2400" b="1" dirty="0"/>
              <a:t>设学堂：万木草堂、时务学堂。 </a:t>
            </a:r>
          </a:p>
          <a:p>
            <a:pPr>
              <a:lnSpc>
                <a:spcPct val="90000"/>
              </a:lnSpc>
            </a:pPr>
            <a:r>
              <a:rPr lang="en-US" sz="2400" b="1" dirty="0"/>
              <a:t>⑥</a:t>
            </a:r>
            <a:r>
              <a:rPr lang="zh-CN" altLang="en-US" sz="2400" b="1" dirty="0"/>
              <a:t>办报纸：《国闻报》、《时务报》</a:t>
            </a:r>
            <a:r>
              <a:rPr lang="zh-CN" altLang="en-US" sz="2400" b="1" dirty="0" smtClean="0"/>
              <a:t>、《湘报》</a:t>
            </a:r>
            <a:r>
              <a:rPr lang="zh-CN" altLang="en-US" sz="2400" b="1" dirty="0"/>
              <a:t>。</a:t>
            </a:r>
            <a:endParaRPr lang="zh-CN" altLang="en-US" sz="2400" dirty="0"/>
          </a:p>
        </p:txBody>
      </p:sp>
      <p:pic>
        <p:nvPicPr>
          <p:cNvPr id="105475" name="Picture 3" descr="20110213090230173"/>
          <p:cNvPicPr>
            <a:picLocks noChangeAspect="1" noChangeArrowheads="1"/>
          </p:cNvPicPr>
          <p:nvPr/>
        </p:nvPicPr>
        <p:blipFill>
          <a:blip r:embed="rId2" cstate="print"/>
          <a:srcRect/>
          <a:stretch>
            <a:fillRect/>
          </a:stretch>
        </p:blipFill>
        <p:spPr bwMode="auto">
          <a:xfrm>
            <a:off x="2843808" y="260648"/>
            <a:ext cx="6135082" cy="6264696"/>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51520" y="1412776"/>
            <a:ext cx="3544193" cy="830997"/>
          </a:xfrm>
          <a:prstGeom prst="rect">
            <a:avLst/>
          </a:prstGeom>
          <a:solidFill>
            <a:srgbClr val="CCFFCC"/>
          </a:solidFill>
          <a:ln w="9525">
            <a:noFill/>
            <a:miter lim="800000"/>
            <a:headEnd/>
            <a:tailEnd/>
          </a:ln>
          <a:effectLst/>
        </p:spPr>
        <p:txBody>
          <a:bodyPr wrap="square">
            <a:spAutoFit/>
          </a:bodyPr>
          <a:lstStyle/>
          <a:p>
            <a:pPr>
              <a:spcBef>
                <a:spcPct val="50000"/>
              </a:spcBef>
            </a:pPr>
            <a:r>
              <a:rPr lang="zh-CN" altLang="en-US" sz="2400" b="1" dirty="0">
                <a:latin typeface="华文新魏" pitchFamily="2" charset="-122"/>
                <a:ea typeface="华文新魏" pitchFamily="2" charset="-122"/>
              </a:rPr>
              <a:t>顽固派和洋务派结成同盟，向维新派发起攻击。</a:t>
            </a:r>
          </a:p>
        </p:txBody>
      </p:sp>
      <p:sp>
        <p:nvSpPr>
          <p:cNvPr id="106499" name="Rectangle 3"/>
          <p:cNvSpPr>
            <a:spLocks noChangeArrowheads="1"/>
          </p:cNvSpPr>
          <p:nvPr/>
        </p:nvSpPr>
        <p:spPr bwMode="auto">
          <a:xfrm>
            <a:off x="5148064" y="1412776"/>
            <a:ext cx="3787080" cy="830997"/>
          </a:xfrm>
          <a:prstGeom prst="rect">
            <a:avLst/>
          </a:prstGeom>
          <a:solidFill>
            <a:srgbClr val="FFCCFF"/>
          </a:solidFill>
          <a:ln w="9525">
            <a:solidFill>
              <a:srgbClr val="FFCCFF"/>
            </a:solidFill>
            <a:miter lim="800000"/>
            <a:headEnd/>
            <a:tailEnd/>
          </a:ln>
          <a:effectLst/>
        </p:spPr>
        <p:txBody>
          <a:bodyPr wrap="square">
            <a:spAutoFit/>
          </a:bodyPr>
          <a:lstStyle/>
          <a:p>
            <a:pPr>
              <a:spcBef>
                <a:spcPct val="50000"/>
              </a:spcBef>
            </a:pPr>
            <a:r>
              <a:rPr lang="zh-CN" altLang="en-US" sz="2400" b="1" dirty="0">
                <a:latin typeface="华文新魏" pitchFamily="2" charset="-122"/>
                <a:ea typeface="华文新魏" pitchFamily="2" charset="-122"/>
              </a:rPr>
              <a:t>康梁等维新派人士发表文章对守旧派进行了反驳。</a:t>
            </a:r>
          </a:p>
        </p:txBody>
      </p:sp>
      <p:sp>
        <p:nvSpPr>
          <p:cNvPr id="106500" name="AutoShape 4"/>
          <p:cNvSpPr>
            <a:spLocks noChangeArrowheads="1"/>
          </p:cNvSpPr>
          <p:nvPr/>
        </p:nvSpPr>
        <p:spPr bwMode="auto">
          <a:xfrm>
            <a:off x="3886200" y="1676400"/>
            <a:ext cx="936625" cy="485775"/>
          </a:xfrm>
          <a:prstGeom prst="leftRightArrow">
            <a:avLst>
              <a:gd name="adj1" fmla="val 50000"/>
              <a:gd name="adj2" fmla="val 38562"/>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6501" name="Rectangle 5"/>
          <p:cNvSpPr>
            <a:spLocks noChangeArrowheads="1"/>
          </p:cNvSpPr>
          <p:nvPr/>
        </p:nvSpPr>
        <p:spPr bwMode="auto">
          <a:xfrm>
            <a:off x="179512" y="188640"/>
            <a:ext cx="8229600" cy="1139825"/>
          </a:xfrm>
          <a:prstGeom prst="rect">
            <a:avLst/>
          </a:prstGeom>
          <a:noFill/>
          <a:ln w="9525">
            <a:noFill/>
            <a:miter lim="800000"/>
            <a:headEnd/>
            <a:tailEnd/>
          </a:ln>
          <a:effectLst/>
        </p:spPr>
        <p:txBody>
          <a:bodyPr/>
          <a:lstStyle/>
          <a:p>
            <a:pPr>
              <a:buFontTx/>
              <a:buNone/>
            </a:pPr>
            <a:r>
              <a:rPr lang="en-US" altLang="zh-CN" sz="4200" b="1">
                <a:solidFill>
                  <a:schemeClr val="tx2"/>
                </a:solidFill>
                <a:latin typeface="Garamond" pitchFamily="18" charset="0"/>
                <a:ea typeface="华文新魏" pitchFamily="2" charset="-122"/>
              </a:rPr>
              <a:t>2</a:t>
            </a:r>
            <a:r>
              <a:rPr lang="zh-CN" altLang="en-US" sz="4200" b="1">
                <a:solidFill>
                  <a:schemeClr val="tx2"/>
                </a:solidFill>
                <a:latin typeface="Garamond" pitchFamily="18" charset="0"/>
                <a:ea typeface="华文新魏" pitchFamily="2" charset="-122"/>
              </a:rPr>
              <a:t>、维新派与</a:t>
            </a:r>
            <a:r>
              <a:rPr lang="zh-CN" altLang="en-US" sz="4200" b="1">
                <a:latin typeface="Garamond" pitchFamily="18" charset="0"/>
              </a:rPr>
              <a:t>守旧派</a:t>
            </a:r>
            <a:r>
              <a:rPr lang="zh-CN" altLang="en-US" sz="4200" b="1">
                <a:solidFill>
                  <a:schemeClr val="tx2"/>
                </a:solidFill>
                <a:latin typeface="Garamond" pitchFamily="18" charset="0"/>
                <a:ea typeface="华文新魏" pitchFamily="2" charset="-122"/>
              </a:rPr>
              <a:t>的论战</a:t>
            </a:r>
          </a:p>
        </p:txBody>
      </p:sp>
      <p:sp>
        <p:nvSpPr>
          <p:cNvPr id="106502" name="Rectangle 6"/>
          <p:cNvSpPr>
            <a:spLocks noChangeArrowheads="1"/>
          </p:cNvSpPr>
          <p:nvPr/>
        </p:nvSpPr>
        <p:spPr bwMode="auto">
          <a:xfrm>
            <a:off x="5940152" y="5805264"/>
            <a:ext cx="1701107" cy="276999"/>
          </a:xfrm>
          <a:prstGeom prst="rect">
            <a:avLst/>
          </a:prstGeom>
          <a:noFill/>
          <a:ln w="9525">
            <a:noFill/>
            <a:miter lim="800000"/>
            <a:headEnd/>
            <a:tailEnd/>
          </a:ln>
          <a:effectLst/>
        </p:spPr>
        <p:txBody>
          <a:bodyPr wrap="none">
            <a:spAutoFit/>
          </a:bodyPr>
          <a:lstStyle/>
          <a:p>
            <a:r>
              <a:rPr lang="zh-CN" altLang="en-US" sz="1200" b="1" dirty="0"/>
              <a:t>康有为（</a:t>
            </a:r>
            <a:r>
              <a:rPr lang="en-US" altLang="zh-CN" sz="1200" b="1" dirty="0"/>
              <a:t>1858--1927</a:t>
            </a:r>
            <a:r>
              <a:rPr lang="zh-CN" altLang="en-US" sz="1200" b="1" dirty="0"/>
              <a:t>）</a:t>
            </a:r>
          </a:p>
        </p:txBody>
      </p:sp>
      <p:pic>
        <p:nvPicPr>
          <p:cNvPr id="106504" name="Picture 8" descr="b8405490421c4fb7a977a4ff"/>
          <p:cNvPicPr>
            <a:picLocks noChangeAspect="1" noChangeArrowheads="1"/>
          </p:cNvPicPr>
          <p:nvPr/>
        </p:nvPicPr>
        <p:blipFill>
          <a:blip r:embed="rId2" cstate="print"/>
          <a:srcRect/>
          <a:stretch>
            <a:fillRect/>
          </a:stretch>
        </p:blipFill>
        <p:spPr bwMode="auto">
          <a:xfrm>
            <a:off x="914400" y="2743200"/>
            <a:ext cx="2767013" cy="3295650"/>
          </a:xfrm>
          <a:prstGeom prst="rect">
            <a:avLst/>
          </a:prstGeom>
          <a:noFill/>
          <a:ln w="9525">
            <a:noFill/>
            <a:miter lim="800000"/>
            <a:headEnd/>
            <a:tailEnd/>
          </a:ln>
        </p:spPr>
      </p:pic>
      <p:pic>
        <p:nvPicPr>
          <p:cNvPr id="106505" name="Picture 9" descr="u=2645839308,1499255978&amp;fm=23&amp;gp=0"/>
          <p:cNvPicPr>
            <a:picLocks noChangeAspect="1" noChangeArrowheads="1"/>
          </p:cNvPicPr>
          <p:nvPr/>
        </p:nvPicPr>
        <p:blipFill>
          <a:blip r:embed="rId3" cstate="print"/>
          <a:srcRect/>
          <a:stretch>
            <a:fillRect/>
          </a:stretch>
        </p:blipFill>
        <p:spPr bwMode="auto">
          <a:xfrm>
            <a:off x="5715000" y="2895600"/>
            <a:ext cx="2200275" cy="2857500"/>
          </a:xfrm>
          <a:prstGeom prst="rect">
            <a:avLst/>
          </a:prstGeom>
          <a:noFill/>
          <a:ln w="9525">
            <a:noFill/>
            <a:miter lim="800000"/>
            <a:headEnd/>
            <a:tailEnd/>
          </a:ln>
        </p:spPr>
      </p:pic>
      <p:sp>
        <p:nvSpPr>
          <p:cNvPr id="106506" name="AutoShape 10"/>
          <p:cNvSpPr>
            <a:spLocks noChangeArrowheads="1"/>
          </p:cNvSpPr>
          <p:nvPr/>
        </p:nvSpPr>
        <p:spPr bwMode="auto">
          <a:xfrm>
            <a:off x="3657600" y="4114800"/>
            <a:ext cx="1905000" cy="485775"/>
          </a:xfrm>
          <a:prstGeom prst="leftRightArrow">
            <a:avLst>
              <a:gd name="adj1" fmla="val 50000"/>
              <a:gd name="adj2" fmla="val 78431"/>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6503" name="Rectangle 7"/>
          <p:cNvSpPr>
            <a:spLocks noChangeArrowheads="1"/>
          </p:cNvSpPr>
          <p:nvPr/>
        </p:nvSpPr>
        <p:spPr bwMode="auto">
          <a:xfrm>
            <a:off x="1475656" y="5877272"/>
            <a:ext cx="1704313" cy="276999"/>
          </a:xfrm>
          <a:prstGeom prst="rect">
            <a:avLst/>
          </a:prstGeom>
          <a:noFill/>
          <a:ln w="9525">
            <a:noFill/>
            <a:miter lim="800000"/>
            <a:headEnd/>
            <a:tailEnd/>
          </a:ln>
          <a:effectLst/>
        </p:spPr>
        <p:txBody>
          <a:bodyPr wrap="none">
            <a:spAutoFit/>
          </a:bodyPr>
          <a:lstStyle/>
          <a:p>
            <a:r>
              <a:rPr lang="zh-CN" altLang="en-US" sz="1200" b="1" dirty="0"/>
              <a:t>张之洞（</a:t>
            </a:r>
            <a:r>
              <a:rPr lang="en-US" altLang="zh-CN" sz="1200" b="1" dirty="0"/>
              <a:t>1837--1909</a:t>
            </a:r>
            <a:r>
              <a:rPr lang="zh-CN" altLang="en-US" sz="1200" b="1" dirty="0"/>
              <a:t>）</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blinds(horizontal)">
                                      <p:cBhvr>
                                        <p:cTn id="7" dur="500"/>
                                        <p:tgtEl>
                                          <p:spTgt spid="1064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6500"/>
                                        </p:tgtEl>
                                        <p:attrNameLst>
                                          <p:attrName>style.visibility</p:attrName>
                                        </p:attrNameLst>
                                      </p:cBhvr>
                                      <p:to>
                                        <p:strVal val="visible"/>
                                      </p:to>
                                    </p:set>
                                    <p:anim calcmode="lin" valueType="num">
                                      <p:cBhvr additive="base">
                                        <p:cTn id="12" dur="500" fill="hold"/>
                                        <p:tgtEl>
                                          <p:spTgt spid="106500"/>
                                        </p:tgtEl>
                                        <p:attrNameLst>
                                          <p:attrName>ppt_x</p:attrName>
                                        </p:attrNameLst>
                                      </p:cBhvr>
                                      <p:tavLst>
                                        <p:tav tm="0">
                                          <p:val>
                                            <p:strVal val="#ppt_x"/>
                                          </p:val>
                                        </p:tav>
                                        <p:tav tm="100000">
                                          <p:val>
                                            <p:strVal val="#ppt_x"/>
                                          </p:val>
                                        </p:tav>
                                      </p:tavLst>
                                    </p:anim>
                                    <p:anim calcmode="lin" valueType="num">
                                      <p:cBhvr additive="base">
                                        <p:cTn id="13"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4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6506"/>
                                        </p:tgtEl>
                                        <p:attrNameLst>
                                          <p:attrName>style.visibility</p:attrName>
                                        </p:attrNameLst>
                                      </p:cBhvr>
                                      <p:to>
                                        <p:strVal val="visible"/>
                                      </p:to>
                                    </p:set>
                                    <p:anim calcmode="lin" valueType="num">
                                      <p:cBhvr additive="base">
                                        <p:cTn id="22" dur="500" fill="hold"/>
                                        <p:tgtEl>
                                          <p:spTgt spid="106506"/>
                                        </p:tgtEl>
                                        <p:attrNameLst>
                                          <p:attrName>ppt_x</p:attrName>
                                        </p:attrNameLst>
                                      </p:cBhvr>
                                      <p:tavLst>
                                        <p:tav tm="0">
                                          <p:val>
                                            <p:strVal val="#ppt_x"/>
                                          </p:val>
                                        </p:tav>
                                        <p:tav tm="100000">
                                          <p:val>
                                            <p:strVal val="#ppt_x"/>
                                          </p:val>
                                        </p:tav>
                                      </p:tavLst>
                                    </p:anim>
                                    <p:anim calcmode="lin" valueType="num">
                                      <p:cBhvr additive="base">
                                        <p:cTn id="23" dur="500" fill="hold"/>
                                        <p:tgtEl>
                                          <p:spTgt spid="106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nimBg="1" autoUpdateAnimBg="0"/>
      <p:bldP spid="106499" grpId="0" animBg="1" autoUpdateAnimBg="0"/>
      <p:bldP spid="106500" grpId="0" animBg="1"/>
      <p:bldP spid="10650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51520" y="274638"/>
            <a:ext cx="8435280" cy="1143000"/>
          </a:xfrm>
        </p:spPr>
        <p:txBody>
          <a:bodyPr/>
          <a:lstStyle/>
          <a:p>
            <a:r>
              <a:rPr lang="zh-CN" altLang="en-US" b="1" dirty="0"/>
              <a:t>（</a:t>
            </a:r>
            <a:r>
              <a:rPr lang="en-US" altLang="zh-CN" b="1" dirty="0"/>
              <a:t>1</a:t>
            </a:r>
            <a:r>
              <a:rPr lang="zh-CN" altLang="en-US" b="1" dirty="0"/>
              <a:t>）内容</a:t>
            </a:r>
          </a:p>
        </p:txBody>
      </p:sp>
      <p:sp>
        <p:nvSpPr>
          <p:cNvPr id="107523" name="Rectangle 3"/>
          <p:cNvSpPr>
            <a:spLocks noGrp="1" noChangeArrowheads="1"/>
          </p:cNvSpPr>
          <p:nvPr>
            <p:ph sz="quarter" idx="1"/>
          </p:nvPr>
        </p:nvSpPr>
        <p:spPr>
          <a:xfrm>
            <a:off x="457200" y="1447800"/>
            <a:ext cx="5029200" cy="2667000"/>
          </a:xfrm>
        </p:spPr>
        <p:txBody>
          <a:bodyPr>
            <a:normAutofit/>
          </a:bodyPr>
          <a:lstStyle/>
          <a:p>
            <a:r>
              <a:rPr lang="zh-CN" altLang="en-US" b="1"/>
              <a:t>第一，要不要变法；</a:t>
            </a:r>
          </a:p>
          <a:p>
            <a:r>
              <a:rPr lang="zh-CN" altLang="en-US" b="1"/>
              <a:t>第二，要不要兴民权、设议院，实行君主立宪；</a:t>
            </a:r>
          </a:p>
          <a:p>
            <a:r>
              <a:rPr lang="zh-CN" altLang="en-US" b="1"/>
              <a:t>第三，要不要废八股、改科举和兴西学。</a:t>
            </a:r>
            <a:endParaRPr lang="zh-CN" altLang="en-US"/>
          </a:p>
        </p:txBody>
      </p:sp>
      <p:sp>
        <p:nvSpPr>
          <p:cNvPr id="107524" name="Rectangle 4"/>
          <p:cNvSpPr>
            <a:spLocks noChangeArrowheads="1"/>
          </p:cNvSpPr>
          <p:nvPr/>
        </p:nvSpPr>
        <p:spPr bwMode="auto">
          <a:xfrm>
            <a:off x="457200" y="4343400"/>
            <a:ext cx="8458200" cy="17526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“祖宗之法，用以治祖宗之地；今祖宗之地不能守，何有于祖宗之法</a:t>
            </a:r>
            <a:r>
              <a:rPr lang="en-US" altLang="zh-CN" sz="2400" b="1" dirty="0"/>
              <a:t>?</a:t>
            </a:r>
            <a:r>
              <a:rPr lang="zh-CN" altLang="en-US" sz="2400" b="1" dirty="0"/>
              <a:t>即如此地，是外交衙门，祖宗之法何曾有过</a:t>
            </a:r>
            <a:r>
              <a:rPr lang="en-US" altLang="zh-CN" sz="2400" b="1" dirty="0"/>
              <a:t>?</a:t>
            </a:r>
            <a:r>
              <a:rPr lang="zh-CN" altLang="en-US" sz="2400" b="1" dirty="0"/>
              <a:t>因时制宜，诚非得已</a:t>
            </a:r>
            <a:r>
              <a:rPr lang="en-US" altLang="zh-CN" sz="2400" b="1" dirty="0"/>
              <a:t>!”                                </a:t>
            </a:r>
          </a:p>
          <a:p>
            <a:pPr marL="342900" indent="-342900">
              <a:spcBef>
                <a:spcPct val="20000"/>
              </a:spcBef>
              <a:buClr>
                <a:schemeClr val="accent1"/>
              </a:buClr>
              <a:buSzPct val="65000"/>
              <a:buFont typeface="Wingdings" pitchFamily="2" charset="2"/>
              <a:buChar char="n"/>
            </a:pPr>
            <a:r>
              <a:rPr lang="en-US" altLang="zh-CN" sz="2400" b="1" dirty="0"/>
              <a:t>                                     </a:t>
            </a:r>
            <a:r>
              <a:rPr lang="en-US" altLang="zh-CN" sz="2400" b="1" dirty="0" smtClean="0"/>
              <a:t>----</a:t>
            </a:r>
            <a:r>
              <a:rPr lang="zh-CN" altLang="en-US" sz="2400" b="1" dirty="0" smtClean="0"/>
              <a:t>康有为</a:t>
            </a:r>
            <a:r>
              <a:rPr lang="zh-CN" altLang="en-US" sz="2400" b="1" dirty="0"/>
              <a:t>（</a:t>
            </a:r>
            <a:r>
              <a:rPr lang="en-US" altLang="zh-CN" sz="2400" b="1" dirty="0"/>
              <a:t>1858--1927</a:t>
            </a:r>
            <a:r>
              <a:rPr lang="zh-CN" altLang="en-US" sz="2400" b="1" dirty="0"/>
              <a:t>）</a:t>
            </a:r>
          </a:p>
        </p:txBody>
      </p:sp>
      <p:pic>
        <p:nvPicPr>
          <p:cNvPr id="107525" name="Picture 5" descr="y2"/>
          <p:cNvPicPr>
            <a:picLocks noChangeAspect="1" noChangeArrowheads="1"/>
          </p:cNvPicPr>
          <p:nvPr/>
        </p:nvPicPr>
        <p:blipFill>
          <a:blip r:embed="rId2" cstate="print"/>
          <a:srcRect/>
          <a:stretch>
            <a:fillRect/>
          </a:stretch>
        </p:blipFill>
        <p:spPr bwMode="auto">
          <a:xfrm>
            <a:off x="5334000" y="1066800"/>
            <a:ext cx="3482975" cy="24241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7525"/>
                                        </p:tgtEl>
                                        <p:attrNameLst>
                                          <p:attrName>style.visibility</p:attrName>
                                        </p:attrNameLst>
                                      </p:cBhvr>
                                      <p:to>
                                        <p:strVal val="visible"/>
                                      </p:to>
                                    </p:set>
                                    <p:anim calcmode="lin" valueType="num">
                                      <p:cBhvr additive="base">
                                        <p:cTn id="7" dur="500" fill="hold"/>
                                        <p:tgtEl>
                                          <p:spTgt spid="107525"/>
                                        </p:tgtEl>
                                        <p:attrNameLst>
                                          <p:attrName>ppt_x</p:attrName>
                                        </p:attrNameLst>
                                      </p:cBhvr>
                                      <p:tavLst>
                                        <p:tav tm="0">
                                          <p:val>
                                            <p:strVal val="1+#ppt_w/2"/>
                                          </p:val>
                                        </p:tav>
                                        <p:tav tm="100000">
                                          <p:val>
                                            <p:strVal val="#ppt_x"/>
                                          </p:val>
                                        </p:tav>
                                      </p:tavLst>
                                    </p:anim>
                                    <p:anim calcmode="lin" valueType="num">
                                      <p:cBhvr additive="base">
                                        <p:cTn id="8" dur="500" fill="hold"/>
                                        <p:tgtEl>
                                          <p:spTgt spid="107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sz="quarter" idx="1"/>
          </p:nvPr>
        </p:nvSpPr>
        <p:spPr>
          <a:xfrm>
            <a:off x="2195736" y="548680"/>
            <a:ext cx="6624736" cy="2016224"/>
          </a:xfrm>
          <a:solidFill>
            <a:srgbClr val="FFFFFF"/>
          </a:solidFill>
        </p:spPr>
        <p:txBody>
          <a:bodyPr>
            <a:normAutofit/>
          </a:bodyPr>
          <a:lstStyle/>
          <a:p>
            <a:pPr>
              <a:lnSpc>
                <a:spcPct val="80000"/>
              </a:lnSpc>
            </a:pP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开辟真神惟上帝，无分贵贱拜宜虔。天父上帝人人共，</a:t>
            </a:r>
            <a:r>
              <a:rPr lang="zh-CN" altLang="en-US" sz="2400" b="1" dirty="0" smtClean="0">
                <a:latin typeface="华文新魏" pitchFamily="2" charset="-122"/>
                <a:ea typeface="华文新魏" pitchFamily="2" charset="-122"/>
                <a:hlinkClick r:id="rId2"/>
              </a:rPr>
              <a:t>天下一家</a:t>
            </a:r>
            <a:r>
              <a:rPr lang="zh-CN" altLang="en-US" sz="2400" b="1" dirty="0" smtClean="0">
                <a:latin typeface="华文新魏" pitchFamily="2" charset="-122"/>
                <a:ea typeface="华文新魏" pitchFamily="2" charset="-122"/>
              </a:rPr>
              <a:t>自古传。盘古以下至三代，君民一体敬皇天。</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天下一气理无二，何得君王私自专。</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普天之下皆兄弟</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 </a:t>
            </a:r>
            <a:r>
              <a:rPr lang="zh-CN" altLang="en-US" sz="2400" b="1" dirty="0" smtClean="0">
                <a:latin typeface="Arial"/>
                <a:ea typeface="华文新魏" pitchFamily="2" charset="-122"/>
              </a:rPr>
              <a:t>“</a:t>
            </a:r>
            <a:r>
              <a:rPr lang="zh-CN" altLang="en-US" sz="2400" b="1" dirty="0" smtClean="0">
                <a:latin typeface="华文新魏" pitchFamily="2" charset="-122"/>
                <a:ea typeface="华文新魏" pitchFamily="2" charset="-122"/>
              </a:rPr>
              <a:t>上帝视之皆赤子。</a:t>
            </a:r>
            <a:r>
              <a:rPr lang="zh-CN" altLang="en-US" sz="2400" b="1" dirty="0" smtClean="0">
                <a:latin typeface="Arial"/>
                <a:ea typeface="华文新魏" pitchFamily="2" charset="-122"/>
              </a:rPr>
              <a:t>”</a:t>
            </a:r>
            <a:endParaRPr lang="zh-CN" altLang="en-US" sz="2400" b="1" dirty="0" smtClean="0">
              <a:latin typeface="华文新魏" pitchFamily="2" charset="-122"/>
              <a:ea typeface="华文新魏" pitchFamily="2" charset="-122"/>
            </a:endParaRPr>
          </a:p>
          <a:p>
            <a:pPr>
              <a:lnSpc>
                <a:spcPct val="80000"/>
              </a:lnSpc>
            </a:pPr>
            <a:r>
              <a:rPr lang="zh-CN" altLang="en-US" sz="2000" b="1" dirty="0" smtClean="0">
                <a:latin typeface="华文新魏" pitchFamily="2" charset="-122"/>
                <a:ea typeface="华文新魏" pitchFamily="2" charset="-122"/>
              </a:rPr>
              <a:t>                                     </a:t>
            </a:r>
            <a:r>
              <a:rPr lang="en-US" altLang="zh-CN" sz="2000" b="1" dirty="0" smtClean="0">
                <a:latin typeface="Arial"/>
                <a:ea typeface="华文新魏" pitchFamily="2" charset="-122"/>
              </a:rPr>
              <a:t>----</a:t>
            </a:r>
            <a:r>
              <a:rPr lang="zh-CN" altLang="en-US" sz="2000" b="1" dirty="0" smtClean="0">
                <a:latin typeface="华文新魏" pitchFamily="2" charset="-122"/>
                <a:ea typeface="华文新魏" pitchFamily="2" charset="-122"/>
              </a:rPr>
              <a:t>摘自洪秀全</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原道救世歌</a:t>
            </a:r>
            <a:r>
              <a:rPr lang="en-US" altLang="zh-CN" sz="2000" b="1" dirty="0" smtClean="0">
                <a:latin typeface="华文新魏" pitchFamily="2" charset="-122"/>
                <a:ea typeface="华文新魏" pitchFamily="2" charset="-122"/>
              </a:rPr>
              <a:t>》</a:t>
            </a:r>
            <a:endParaRPr lang="en-US" altLang="zh-CN" sz="2000" b="1" dirty="0">
              <a:latin typeface="华文新魏" pitchFamily="2" charset="-122"/>
              <a:ea typeface="华文新魏" pitchFamily="2" charset="-122"/>
            </a:endParaRPr>
          </a:p>
        </p:txBody>
      </p:sp>
      <p:grpSp>
        <p:nvGrpSpPr>
          <p:cNvPr id="2" name="Group 3"/>
          <p:cNvGrpSpPr>
            <a:grpSpLocks/>
          </p:cNvGrpSpPr>
          <p:nvPr/>
        </p:nvGrpSpPr>
        <p:grpSpPr bwMode="auto">
          <a:xfrm>
            <a:off x="251520" y="764704"/>
            <a:ext cx="1732755" cy="1511229"/>
            <a:chOff x="190" y="316"/>
            <a:chExt cx="1145" cy="1471"/>
          </a:xfrm>
        </p:grpSpPr>
        <p:pic>
          <p:nvPicPr>
            <p:cNvPr id="12292" name="Picture 4" descr="练习1"/>
            <p:cNvPicPr>
              <a:picLocks noChangeAspect="1" noChangeArrowheads="1"/>
            </p:cNvPicPr>
            <p:nvPr/>
          </p:nvPicPr>
          <p:blipFill>
            <a:blip r:embed="rId3" cstate="print"/>
            <a:srcRect/>
            <a:stretch>
              <a:fillRect/>
            </a:stretch>
          </p:blipFill>
          <p:spPr bwMode="auto">
            <a:xfrm>
              <a:off x="190" y="316"/>
              <a:ext cx="1145" cy="1471"/>
            </a:xfrm>
            <a:prstGeom prst="rect">
              <a:avLst/>
            </a:prstGeom>
            <a:noFill/>
            <a:ln w="9525">
              <a:noFill/>
              <a:miter lim="800000"/>
              <a:headEnd/>
              <a:tailEnd/>
            </a:ln>
          </p:spPr>
        </p:pic>
        <p:sp>
          <p:nvSpPr>
            <p:cNvPr id="12293" name="Rectangle 5" descr="信纸"/>
            <p:cNvSpPr>
              <a:spLocks noChangeArrowheads="1"/>
            </p:cNvSpPr>
            <p:nvPr/>
          </p:nvSpPr>
          <p:spPr bwMode="auto">
            <a:xfrm>
              <a:off x="238" y="595"/>
              <a:ext cx="904" cy="509"/>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2294" name="Rectangle 6"/>
          <p:cNvSpPr>
            <a:spLocks noChangeArrowheads="1"/>
          </p:cNvSpPr>
          <p:nvPr/>
        </p:nvSpPr>
        <p:spPr bwMode="auto">
          <a:xfrm>
            <a:off x="323528" y="4293096"/>
            <a:ext cx="8515672" cy="1872208"/>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自秦、汉至今一二千年，几多凡人灵魂被这阎罗妖缠捉磨害。阎罗妖乃是老蛇，妖鬼也</a:t>
            </a:r>
            <a:r>
              <a:rPr lang="en-US" altLang="zh-CN" sz="2400" b="1" dirty="0">
                <a:latin typeface="Arial"/>
                <a:ea typeface="华文新魏" pitchFamily="2" charset="-122"/>
              </a:rPr>
              <a:t>……</a:t>
            </a:r>
            <a:r>
              <a:rPr lang="zh-CN" altLang="en-US" sz="2400" b="1" dirty="0">
                <a:latin typeface="华文新魏" pitchFamily="2" charset="-122"/>
                <a:ea typeface="华文新魏" pitchFamily="2" charset="-122"/>
              </a:rPr>
              <a:t>天下凡间我们兄弟姊妹所当共击灭之，惟恐不速者也。</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摘自</a:t>
            </a:r>
            <a:r>
              <a:rPr lang="zh-CN" altLang="en-US" sz="2000" b="1" dirty="0">
                <a:latin typeface="华文新魏" pitchFamily="2" charset="-122"/>
                <a:ea typeface="华文新魏" pitchFamily="2" charset="-122"/>
              </a:rPr>
              <a:t>洪秀全</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原道觉世训</a:t>
            </a:r>
            <a:r>
              <a:rPr lang="en-US" altLang="zh-CN" sz="2000" b="1" dirty="0">
                <a:latin typeface="华文新魏" pitchFamily="2" charset="-122"/>
                <a:ea typeface="华文新魏" pitchFamily="2" charset="-122"/>
              </a:rPr>
              <a:t>》</a:t>
            </a:r>
          </a:p>
        </p:txBody>
      </p:sp>
      <p:sp>
        <p:nvSpPr>
          <p:cNvPr id="12295" name="Rectangle 7"/>
          <p:cNvSpPr>
            <a:spLocks noChangeArrowheads="1"/>
          </p:cNvSpPr>
          <p:nvPr/>
        </p:nvSpPr>
        <p:spPr bwMode="auto">
          <a:xfrm>
            <a:off x="323528" y="2780928"/>
            <a:ext cx="8568952" cy="1215008"/>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天下多男人，尽是兄弟之辈；天下多女子，尽是姊妹之群。何得存此疆彼界之私？</a:t>
            </a:r>
          </a:p>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                  </a:t>
            </a:r>
            <a:r>
              <a:rPr lang="zh-CN" altLang="en-US" sz="2400"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摘自洪秀全</a:t>
            </a:r>
            <a:r>
              <a:rPr lang="en-US" altLang="zh-CN" sz="2000" b="1" dirty="0" smtClean="0">
                <a:latin typeface="华文新魏" pitchFamily="2" charset="-122"/>
                <a:ea typeface="华文新魏" pitchFamily="2" charset="-122"/>
              </a:rPr>
              <a:t>《</a:t>
            </a:r>
            <a:r>
              <a:rPr lang="zh-CN" altLang="en-US" sz="2000" b="1" dirty="0">
                <a:latin typeface="华文新魏" pitchFamily="2" charset="-122"/>
                <a:ea typeface="华文新魏" pitchFamily="2" charset="-122"/>
              </a:rPr>
              <a:t>原道醒世训</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95536" y="274638"/>
            <a:ext cx="8291264" cy="1143000"/>
          </a:xfrm>
        </p:spPr>
        <p:txBody>
          <a:bodyPr/>
          <a:lstStyle/>
          <a:p>
            <a:r>
              <a:rPr lang="zh-CN" altLang="en-US" b="1" dirty="0"/>
              <a:t>（</a:t>
            </a:r>
            <a:r>
              <a:rPr lang="en-US" altLang="zh-CN" b="1" dirty="0"/>
              <a:t>2</a:t>
            </a:r>
            <a:r>
              <a:rPr lang="zh-CN" altLang="en-US" b="1" dirty="0"/>
              <a:t>）影 响</a:t>
            </a:r>
          </a:p>
        </p:txBody>
      </p:sp>
      <p:sp>
        <p:nvSpPr>
          <p:cNvPr id="109571" name="Rectangle 3"/>
          <p:cNvSpPr>
            <a:spLocks noGrp="1" noChangeArrowheads="1"/>
          </p:cNvSpPr>
          <p:nvPr>
            <p:ph sz="quarter" idx="1"/>
          </p:nvPr>
        </p:nvSpPr>
        <p:spPr>
          <a:xfrm>
            <a:off x="467544" y="1988840"/>
            <a:ext cx="8229600" cy="2667000"/>
          </a:xfrm>
        </p:spPr>
        <p:txBody>
          <a:bodyPr/>
          <a:lstStyle/>
          <a:p>
            <a:pPr>
              <a:lnSpc>
                <a:spcPct val="90000"/>
              </a:lnSpc>
            </a:pPr>
            <a:r>
              <a:rPr lang="zh-CN" altLang="en-US" b="1" dirty="0"/>
              <a:t>①</a:t>
            </a:r>
            <a:r>
              <a:rPr lang="zh-CN" altLang="en-US" sz="2400" b="1" dirty="0"/>
              <a:t>论战实质上是资产阶级思想与封建主义思想在中国的第一次正面交锋。</a:t>
            </a:r>
          </a:p>
          <a:p>
            <a:pPr>
              <a:lnSpc>
                <a:spcPct val="90000"/>
              </a:lnSpc>
            </a:pPr>
            <a:r>
              <a:rPr lang="zh-CN" altLang="en-US" b="1" dirty="0"/>
              <a:t>②</a:t>
            </a:r>
            <a:r>
              <a:rPr lang="zh-CN" altLang="en-US" sz="2400" b="1" dirty="0"/>
              <a:t>论战所涉及的领域十分广泛，进一步开阔了新型知识分子的眼界，解放了人们长期受到束缚的思想。</a:t>
            </a:r>
          </a:p>
          <a:p>
            <a:pPr>
              <a:lnSpc>
                <a:spcPct val="90000"/>
              </a:lnSpc>
            </a:pPr>
            <a:r>
              <a:rPr lang="zh-CN" altLang="en-US" b="1" dirty="0"/>
              <a:t>③</a:t>
            </a:r>
            <a:r>
              <a:rPr lang="zh-CN" altLang="en-US" sz="2400" b="1" dirty="0"/>
              <a:t>通过论战，西方资产阶级社会政治学说在中国得到进一步的传播，维新变法政治运动的帷幕随之拉开。</a:t>
            </a:r>
            <a:r>
              <a:rPr lang="zh-CN" altLang="en-US" sz="2400" dirty="0"/>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187450" y="4724400"/>
            <a:ext cx="4392613" cy="366713"/>
          </a:xfrm>
          <a:prstGeom prst="rect">
            <a:avLst/>
          </a:prstGeom>
          <a:noFill/>
          <a:ln w="9525">
            <a:noFill/>
            <a:miter lim="800000"/>
            <a:headEnd/>
            <a:tailEnd/>
          </a:ln>
          <a:effectLst/>
        </p:spPr>
        <p:txBody>
          <a:bodyPr>
            <a:spAutoFit/>
          </a:bodyPr>
          <a:lstStyle/>
          <a:p>
            <a:pPr>
              <a:spcBef>
                <a:spcPct val="50000"/>
              </a:spcBef>
            </a:pPr>
            <a:endParaRPr lang="zh-CN" altLang="en-US"/>
          </a:p>
        </p:txBody>
      </p:sp>
      <p:sp>
        <p:nvSpPr>
          <p:cNvPr id="110595" name="Rectangle 3"/>
          <p:cNvSpPr>
            <a:spLocks noGrp="1" noChangeArrowheads="1"/>
          </p:cNvSpPr>
          <p:nvPr>
            <p:ph type="title"/>
          </p:nvPr>
        </p:nvSpPr>
        <p:spPr>
          <a:xfrm>
            <a:off x="457200" y="277813"/>
            <a:ext cx="8229600" cy="865187"/>
          </a:xfrm>
        </p:spPr>
        <p:txBody>
          <a:bodyPr/>
          <a:lstStyle/>
          <a:p>
            <a:r>
              <a:rPr lang="en-US" altLang="zh-CN" b="1">
                <a:ea typeface="华文新魏" pitchFamily="2" charset="-122"/>
              </a:rPr>
              <a:t>3</a:t>
            </a:r>
            <a:r>
              <a:rPr lang="zh-CN" altLang="en-US" b="1">
                <a:ea typeface="华文新魏" pitchFamily="2" charset="-122"/>
              </a:rPr>
              <a:t>、昙花一现的百日维新</a:t>
            </a:r>
          </a:p>
        </p:txBody>
      </p:sp>
      <p:sp>
        <p:nvSpPr>
          <p:cNvPr id="110598" name="Rectangle 6"/>
          <p:cNvSpPr>
            <a:spLocks noGrp="1" noChangeArrowheads="1"/>
          </p:cNvSpPr>
          <p:nvPr>
            <p:ph sz="quarter" idx="1"/>
          </p:nvPr>
        </p:nvSpPr>
        <p:spPr>
          <a:xfrm>
            <a:off x="609600" y="1447800"/>
            <a:ext cx="8229600" cy="685800"/>
          </a:xfrm>
          <a:noFill/>
          <a:ln/>
        </p:spPr>
        <p:txBody>
          <a:bodyPr>
            <a:normAutofit lnSpcReduction="10000"/>
          </a:bodyPr>
          <a:lstStyle/>
          <a:p>
            <a:pPr>
              <a:lnSpc>
                <a:spcPct val="90000"/>
              </a:lnSpc>
            </a:pPr>
            <a:r>
              <a:rPr lang="en-US" altLang="zh-CN" sz="2400" b="1"/>
              <a:t>1898</a:t>
            </a:r>
            <a:r>
              <a:rPr lang="zh-CN" altLang="en-US" sz="2400" b="1"/>
              <a:t>年</a:t>
            </a:r>
            <a:r>
              <a:rPr lang="en-US" altLang="zh-CN" sz="2400" b="1"/>
              <a:t>6</a:t>
            </a:r>
            <a:r>
              <a:rPr lang="zh-CN" altLang="en-US" sz="2400" b="1"/>
              <a:t>月</a:t>
            </a:r>
            <a:r>
              <a:rPr lang="en-US" altLang="zh-CN" sz="2400" b="1"/>
              <a:t>11</a:t>
            </a:r>
            <a:r>
              <a:rPr lang="zh-CN" altLang="en-US" sz="2400" b="1"/>
              <a:t>日，光绪帝颁布“明定国是”诏，宣布开始变法。</a:t>
            </a:r>
            <a:endParaRPr lang="zh-CN" altLang="en-US" sz="2400"/>
          </a:p>
        </p:txBody>
      </p:sp>
      <p:pic>
        <p:nvPicPr>
          <p:cNvPr id="110596" name="Picture 4" descr="021"/>
          <p:cNvPicPr>
            <a:picLocks noChangeAspect="1" noChangeArrowheads="1"/>
          </p:cNvPicPr>
          <p:nvPr/>
        </p:nvPicPr>
        <p:blipFill>
          <a:blip r:embed="rId2" cstate="print"/>
          <a:srcRect/>
          <a:stretch>
            <a:fillRect/>
          </a:stretch>
        </p:blipFill>
        <p:spPr bwMode="auto">
          <a:xfrm>
            <a:off x="2483768" y="2132856"/>
            <a:ext cx="6475464" cy="4392488"/>
          </a:xfrm>
          <a:prstGeom prst="rect">
            <a:avLst/>
          </a:prstGeom>
          <a:noFill/>
          <a:ln w="9525">
            <a:noFill/>
            <a:miter lim="800000"/>
            <a:headEnd/>
            <a:tailEnd/>
          </a:ln>
        </p:spPr>
      </p:pic>
      <p:sp>
        <p:nvSpPr>
          <p:cNvPr id="110597" name="Text Box 5"/>
          <p:cNvSpPr txBox="1">
            <a:spLocks noChangeArrowheads="1"/>
          </p:cNvSpPr>
          <p:nvPr/>
        </p:nvSpPr>
        <p:spPr bwMode="auto">
          <a:xfrm>
            <a:off x="611560" y="2276872"/>
            <a:ext cx="1728192" cy="3416320"/>
          </a:xfrm>
          <a:prstGeom prst="rect">
            <a:avLst/>
          </a:prstGeom>
          <a:solidFill>
            <a:srgbClr val="FFFFFF"/>
          </a:solidFill>
          <a:ln w="9525">
            <a:noFill/>
            <a:miter lim="800000"/>
            <a:headEnd/>
            <a:tailEnd/>
          </a:ln>
          <a:effectLst/>
        </p:spPr>
        <p:txBody>
          <a:bodyPr wrap="square">
            <a:spAutoFit/>
          </a:bodyPr>
          <a:lstStyle/>
          <a:p>
            <a:r>
              <a:rPr lang="zh-CN" altLang="en-US" sz="2400" b="1" dirty="0"/>
              <a:t>在此后的</a:t>
            </a:r>
            <a:r>
              <a:rPr lang="en-US" altLang="zh-CN" sz="2400" b="1" dirty="0"/>
              <a:t>103</a:t>
            </a:r>
            <a:r>
              <a:rPr lang="zh-CN" altLang="en-US" sz="2400" b="1" dirty="0"/>
              <a:t>天中，接连发布了一系列推行新政的政令，史称“戊戌变法”，又称“百日维新”。</a:t>
            </a:r>
          </a:p>
        </p:txBody>
      </p:sp>
      <p:pic>
        <p:nvPicPr>
          <p:cNvPr id="7" name="Picture 2"/>
          <p:cNvPicPr>
            <a:picLocks noChangeAspect="1" noChangeArrowheads="1"/>
          </p:cNvPicPr>
          <p:nvPr/>
        </p:nvPicPr>
        <p:blipFill>
          <a:blip r:embed="rId3" cstate="print"/>
          <a:srcRect/>
          <a:stretch>
            <a:fillRect/>
          </a:stretch>
        </p:blipFill>
        <p:spPr bwMode="auto">
          <a:xfrm>
            <a:off x="5508104" y="2132856"/>
            <a:ext cx="3459932" cy="2322258"/>
          </a:xfrm>
          <a:prstGeom prst="rect">
            <a:avLst/>
          </a:prstGeom>
          <a:noFill/>
          <a:ln w="9525">
            <a:noFill/>
            <a:miter lim="800000"/>
            <a:headEnd/>
            <a:tailEnd/>
          </a:ln>
        </p:spPr>
      </p:pic>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slide(fromLeft)">
                                      <p:cBhvr>
                                        <p:cTn id="7"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95537" y="1916832"/>
            <a:ext cx="8318251" cy="4249018"/>
            <a:chOff x="395537" y="1562100"/>
            <a:chExt cx="8318251" cy="4603204"/>
          </a:xfrm>
        </p:grpSpPr>
        <p:cxnSp>
          <p:nvCxnSpPr>
            <p:cNvPr id="52226" name="直接连接符 39">
              <a:extLst>
                <a:ext uri="{FF2B5EF4-FFF2-40B4-BE49-F238E27FC236}">
                  <a16:creationId xmlns:a16="http://schemas.microsoft.com/office/drawing/2014/main" xmlns="" id="{10905300-3651-4CCB-957C-FD1DB76501B5}"/>
                </a:ext>
              </a:extLst>
            </p:cNvPr>
            <p:cNvCxnSpPr>
              <a:cxnSpLocks noChangeShapeType="1"/>
            </p:cNvCxnSpPr>
            <p:nvPr/>
          </p:nvCxnSpPr>
          <p:spPr bwMode="auto">
            <a:xfrm flipV="1">
              <a:off x="1392238" y="2544646"/>
              <a:ext cx="1587"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sp>
          <p:nvSpPr>
            <p:cNvPr id="52227" name="矩形 26">
              <a:extLst>
                <a:ext uri="{FF2B5EF4-FFF2-40B4-BE49-F238E27FC236}">
                  <a16:creationId xmlns:a16="http://schemas.microsoft.com/office/drawing/2014/main" xmlns="" id="{CD86B3FE-3115-46F4-89CD-5B63EDD7EB44}"/>
                </a:ext>
              </a:extLst>
            </p:cNvPr>
            <p:cNvSpPr>
              <a:spLocks noChangeArrowheads="1"/>
            </p:cNvSpPr>
            <p:nvPr/>
          </p:nvSpPr>
          <p:spPr bwMode="auto">
            <a:xfrm>
              <a:off x="395537" y="3012903"/>
              <a:ext cx="1960314"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改革行政机构，裁汰冗员</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提倡向皇帝上书言事</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取消旗人特权</a:t>
              </a:r>
            </a:p>
          </p:txBody>
        </p:sp>
        <p:sp>
          <p:nvSpPr>
            <p:cNvPr id="28" name="同侧圆角矩形 27">
              <a:extLst>
                <a:ext uri="{FF2B5EF4-FFF2-40B4-BE49-F238E27FC236}">
                  <a16:creationId xmlns:a16="http://schemas.microsoft.com/office/drawing/2014/main" xmlns="" id="{0FA86A21-FD7A-4BAC-9497-B3420250F54E}"/>
                </a:ext>
              </a:extLst>
            </p:cNvPr>
            <p:cNvSpPr/>
            <p:nvPr/>
          </p:nvSpPr>
          <p:spPr bwMode="auto">
            <a:xfrm>
              <a:off x="430213" y="2904966"/>
              <a:ext cx="1925637"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b="0" dirty="0">
                  <a:solidFill>
                    <a:schemeClr val="bg1"/>
                  </a:solidFill>
                  <a:latin typeface="+mn-lt"/>
                  <a:ea typeface="+mn-ea"/>
                  <a:cs typeface="+mn-ea"/>
                  <a:sym typeface="+mn-lt"/>
                </a:rPr>
                <a:t>政治方面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52229" name="矩形 30">
              <a:extLst>
                <a:ext uri="{FF2B5EF4-FFF2-40B4-BE49-F238E27FC236}">
                  <a16:creationId xmlns:a16="http://schemas.microsoft.com/office/drawing/2014/main" xmlns="" id="{0A32EEB8-8D11-4042-B67B-DF7E96DE3176}"/>
                </a:ext>
              </a:extLst>
            </p:cNvPr>
            <p:cNvSpPr>
              <a:spLocks noChangeArrowheads="1"/>
            </p:cNvSpPr>
            <p:nvPr/>
          </p:nvSpPr>
          <p:spPr bwMode="auto">
            <a:xfrm>
              <a:off x="4695825" y="3012903"/>
              <a:ext cx="1925638"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a:spcBef>
                  <a:spcPts val="1200"/>
                </a:spcBef>
                <a:defRPr/>
              </a:pPr>
              <a:r>
                <a:rPr lang="zh-CN" altLang="en-US" dirty="0">
                  <a:solidFill>
                    <a:schemeClr val="tx1"/>
                  </a:solidFill>
                  <a:latin typeface="+mn-lt"/>
                  <a:ea typeface="+mn-ea"/>
                  <a:cs typeface="+mn-ea"/>
                  <a:sym typeface="+mn-lt"/>
                </a:rPr>
                <a:t>裁减旧式绿营兵，改练新军</a:t>
              </a:r>
            </a:p>
            <a:p>
              <a:pPr marL="0" lvl="1" algn="just">
                <a:spcBef>
                  <a:spcPts val="1200"/>
                </a:spcBef>
                <a:defRPr/>
              </a:pPr>
              <a:r>
                <a:rPr lang="zh-CN" altLang="en-US" dirty="0">
                  <a:solidFill>
                    <a:schemeClr val="tx1"/>
                  </a:solidFill>
                  <a:latin typeface="+mn-lt"/>
                  <a:ea typeface="+mn-ea"/>
                  <a:cs typeface="+mn-ea"/>
                  <a:sym typeface="+mn-lt"/>
                </a:rPr>
                <a:t>采用西洋兵制，练洋操，习洋枪</a:t>
              </a:r>
            </a:p>
          </p:txBody>
        </p:sp>
        <p:sp>
          <p:nvSpPr>
            <p:cNvPr id="52230" name="矩形 32">
              <a:extLst>
                <a:ext uri="{FF2B5EF4-FFF2-40B4-BE49-F238E27FC236}">
                  <a16:creationId xmlns:a16="http://schemas.microsoft.com/office/drawing/2014/main" xmlns="" id="{F1C12707-82AB-48A3-9EF4-34F14E78E80D}"/>
                </a:ext>
              </a:extLst>
            </p:cNvPr>
            <p:cNvSpPr>
              <a:spLocks noChangeArrowheads="1"/>
            </p:cNvSpPr>
            <p:nvPr/>
          </p:nvSpPr>
          <p:spPr bwMode="auto">
            <a:xfrm>
              <a:off x="6786563" y="3012903"/>
              <a:ext cx="1927225"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设学堂，倡西学，废八股</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设译书局，派遣留学</a:t>
              </a:r>
            </a:p>
            <a:p>
              <a:pPr marL="0" lvl="1" algn="just" eaLnBrk="1">
                <a:spcBef>
                  <a:spcPts val="1200"/>
                </a:spcBef>
                <a:buFont typeface="Arial" panose="020B0604020202020204" pitchFamily="34" charset="0"/>
                <a:buNone/>
                <a:defRPr/>
              </a:pPr>
              <a:r>
                <a:rPr lang="zh-CN" altLang="en-US" spc="300" dirty="0">
                  <a:solidFill>
                    <a:schemeClr val="tx1"/>
                  </a:solidFill>
                  <a:latin typeface="+mn-lt"/>
                  <a:ea typeface="+mn-ea"/>
                  <a:cs typeface="+mn-ea"/>
                  <a:sym typeface="+mn-lt"/>
                </a:rPr>
                <a:t>奖励办报，准许自由组织学会</a:t>
              </a:r>
            </a:p>
          </p:txBody>
        </p:sp>
        <p:cxnSp>
          <p:nvCxnSpPr>
            <p:cNvPr id="52231" name="直接连接符 37">
              <a:extLst>
                <a:ext uri="{FF2B5EF4-FFF2-40B4-BE49-F238E27FC236}">
                  <a16:creationId xmlns:a16="http://schemas.microsoft.com/office/drawing/2014/main" xmlns="" id="{7D37C2A4-6865-47C0-BFBF-4639B3734C15}"/>
                </a:ext>
              </a:extLst>
            </p:cNvPr>
            <p:cNvCxnSpPr>
              <a:cxnSpLocks noChangeShapeType="1"/>
            </p:cNvCxnSpPr>
            <p:nvPr/>
          </p:nvCxnSpPr>
          <p:spPr bwMode="auto">
            <a:xfrm flipH="1">
              <a:off x="4572000" y="2030357"/>
              <a:ext cx="0" cy="514289"/>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2" name="直接连接符 41">
              <a:extLst>
                <a:ext uri="{FF2B5EF4-FFF2-40B4-BE49-F238E27FC236}">
                  <a16:creationId xmlns:a16="http://schemas.microsoft.com/office/drawing/2014/main" xmlns="" id="{D625A127-7E78-4483-8E9E-0F7F2BA0392F}"/>
                </a:ext>
              </a:extLst>
            </p:cNvPr>
            <p:cNvCxnSpPr>
              <a:cxnSpLocks noChangeShapeType="1"/>
            </p:cNvCxnSpPr>
            <p:nvPr/>
          </p:nvCxnSpPr>
          <p:spPr bwMode="auto">
            <a:xfrm>
              <a:off x="1392238" y="2544646"/>
              <a:ext cx="6357937" cy="0"/>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3" name="直接连接符 43">
              <a:extLst>
                <a:ext uri="{FF2B5EF4-FFF2-40B4-BE49-F238E27FC236}">
                  <a16:creationId xmlns:a16="http://schemas.microsoft.com/office/drawing/2014/main" xmlns="" id="{CD19124F-4096-4643-A566-539306476DA8}"/>
                </a:ext>
              </a:extLst>
            </p:cNvPr>
            <p:cNvCxnSpPr>
              <a:cxnSpLocks noChangeShapeType="1"/>
            </p:cNvCxnSpPr>
            <p:nvPr/>
          </p:nvCxnSpPr>
          <p:spPr bwMode="auto">
            <a:xfrm flipV="1">
              <a:off x="3543300"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4" name="直接连接符 44">
              <a:extLst>
                <a:ext uri="{FF2B5EF4-FFF2-40B4-BE49-F238E27FC236}">
                  <a16:creationId xmlns:a16="http://schemas.microsoft.com/office/drawing/2014/main" xmlns="" id="{9456B033-E0EC-4EA5-BF53-7C4C63FBAA94}"/>
                </a:ext>
              </a:extLst>
            </p:cNvPr>
            <p:cNvCxnSpPr>
              <a:cxnSpLocks noChangeShapeType="1"/>
            </p:cNvCxnSpPr>
            <p:nvPr/>
          </p:nvCxnSpPr>
          <p:spPr bwMode="auto">
            <a:xfrm flipV="1">
              <a:off x="5657850"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cxnSp>
          <p:nvCxnSpPr>
            <p:cNvPr id="52235" name="直接连接符 45">
              <a:extLst>
                <a:ext uri="{FF2B5EF4-FFF2-40B4-BE49-F238E27FC236}">
                  <a16:creationId xmlns:a16="http://schemas.microsoft.com/office/drawing/2014/main" xmlns="" id="{B69B9A1F-54FC-4E05-BCEE-66FD14ABBD3A}"/>
                </a:ext>
              </a:extLst>
            </p:cNvPr>
            <p:cNvCxnSpPr>
              <a:cxnSpLocks noChangeShapeType="1"/>
            </p:cNvCxnSpPr>
            <p:nvPr/>
          </p:nvCxnSpPr>
          <p:spPr bwMode="auto">
            <a:xfrm flipV="1">
              <a:off x="7750175" y="2544646"/>
              <a:ext cx="1588" cy="634925"/>
            </a:xfrm>
            <a:prstGeom prst="line">
              <a:avLst/>
            </a:prstGeom>
            <a:noFill/>
            <a:ln w="12700">
              <a:solidFill>
                <a:schemeClr val="bg1">
                  <a:lumMod val="50000"/>
                </a:schemeClr>
              </a:solidFill>
              <a:round/>
              <a:headEnd/>
              <a:tailEnd/>
            </a:ln>
            <a:extLst>
              <a:ext uri="{909E8E84-426E-40DD-AFC4-6F175D3DCCD1}">
                <a14:hiddenFill xmlns:a14="http://schemas.microsoft.com/office/drawing/2010/main" xmlns="">
                  <a:noFill/>
                </a14:hiddenFill>
              </a:ext>
            </a:extLst>
          </p:spPr>
        </p:cxnSp>
        <p:sp>
          <p:nvSpPr>
            <p:cNvPr id="52236" name="矩形 28">
              <a:extLst>
                <a:ext uri="{FF2B5EF4-FFF2-40B4-BE49-F238E27FC236}">
                  <a16:creationId xmlns:a16="http://schemas.microsoft.com/office/drawing/2014/main" xmlns="" id="{DCE1A8D7-12ED-40E3-92AF-9AD97D8837EF}"/>
                </a:ext>
              </a:extLst>
            </p:cNvPr>
            <p:cNvSpPr>
              <a:spLocks noChangeArrowheads="1"/>
            </p:cNvSpPr>
            <p:nvPr/>
          </p:nvSpPr>
          <p:spPr bwMode="auto">
            <a:xfrm>
              <a:off x="2581275" y="3012903"/>
              <a:ext cx="1927225" cy="3152401"/>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44000" tIns="468000" rIns="72000"/>
            <a:lstStyle>
              <a:lvl1pPr marL="342900" indent="-342900" defTabSz="666750">
                <a:defRPr sz="2000" b="1">
                  <a:solidFill>
                    <a:srgbClr val="FF2F2F"/>
                  </a:solidFill>
                  <a:latin typeface="Arial" panose="020B0604020202020204" pitchFamily="34" charset="0"/>
                  <a:ea typeface="宋体" panose="02010600030101010101" pitchFamily="2" charset="-122"/>
                </a:defRPr>
              </a:lvl1pPr>
              <a:lvl2pPr defTabSz="666750">
                <a:defRPr sz="2000" b="1">
                  <a:solidFill>
                    <a:srgbClr val="FF2F2F"/>
                  </a:solidFill>
                  <a:latin typeface="Arial" panose="020B0604020202020204" pitchFamily="34" charset="0"/>
                  <a:ea typeface="宋体" panose="02010600030101010101" pitchFamily="2" charset="-122"/>
                </a:defRPr>
              </a:lvl2pPr>
              <a:lvl3pPr marL="1143000" indent="-228600" defTabSz="666750">
                <a:defRPr sz="2000" b="1">
                  <a:solidFill>
                    <a:srgbClr val="FF2F2F"/>
                  </a:solidFill>
                  <a:latin typeface="Arial" panose="020B0604020202020204" pitchFamily="34" charset="0"/>
                  <a:ea typeface="宋体" panose="02010600030101010101" pitchFamily="2" charset="-122"/>
                </a:defRPr>
              </a:lvl3pPr>
              <a:lvl4pPr marL="1600200" indent="-228600" defTabSz="666750">
                <a:defRPr sz="2000" b="1">
                  <a:solidFill>
                    <a:srgbClr val="FF2F2F"/>
                  </a:solidFill>
                  <a:latin typeface="Arial" panose="020B0604020202020204" pitchFamily="34" charset="0"/>
                  <a:ea typeface="宋体" panose="02010600030101010101" pitchFamily="2" charset="-122"/>
                </a:defRPr>
              </a:lvl4pPr>
              <a:lvl5pPr marL="2057400" indent="-228600" defTabSz="666750">
                <a:defRPr sz="2000" b="1">
                  <a:solidFill>
                    <a:srgbClr val="FF2F2F"/>
                  </a:solidFill>
                  <a:latin typeface="Arial" panose="020B0604020202020204" pitchFamily="34" charset="0"/>
                  <a:ea typeface="宋体" panose="02010600030101010101" pitchFamily="2" charset="-122"/>
                </a:defRPr>
              </a:lvl5pPr>
              <a:lvl6pPr marL="25146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defTabSz="66675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marL="0" lvl="1" eaLnBrk="1">
                <a:lnSpc>
                  <a:spcPct val="0"/>
                </a:lnSpc>
                <a:spcBef>
                  <a:spcPts val="1200"/>
                </a:spcBef>
                <a:buFont typeface="Arial" panose="020B0604020202020204" pitchFamily="34" charset="0"/>
                <a:buNone/>
                <a:defRPr/>
              </a:pPr>
              <a:endParaRPr lang="zh-CN" altLang="en-US" b="0" dirty="0">
                <a:solidFill>
                  <a:schemeClr val="tx1"/>
                </a:solidFill>
                <a:latin typeface="+mn-lt"/>
                <a:ea typeface="+mn-ea"/>
                <a:cs typeface="+mn-ea"/>
                <a:sym typeface="+mn-lt"/>
              </a:endParaRP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奖励农工商业和发明创造</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办商学、商报，设商会</a:t>
              </a:r>
            </a:p>
            <a:p>
              <a:pPr marL="0" lvl="1" algn="just" eaLnBrk="1">
                <a:spcBef>
                  <a:spcPts val="1200"/>
                </a:spcBef>
                <a:buFont typeface="Arial" panose="020B0604020202020204" pitchFamily="34" charset="0"/>
                <a:buNone/>
                <a:defRPr/>
              </a:pPr>
              <a:r>
                <a:rPr lang="zh-CN" altLang="en-US" dirty="0">
                  <a:solidFill>
                    <a:schemeClr val="tx1"/>
                  </a:solidFill>
                  <a:latin typeface="+mn-lt"/>
                  <a:ea typeface="+mn-ea"/>
                  <a:cs typeface="+mn-ea"/>
                  <a:sym typeface="+mn-lt"/>
                </a:rPr>
                <a:t>改革财政，编制国家预算</a:t>
              </a:r>
            </a:p>
          </p:txBody>
        </p:sp>
        <p:sp>
          <p:nvSpPr>
            <p:cNvPr id="30" name="同侧圆角矩形 29">
              <a:extLst>
                <a:ext uri="{FF2B5EF4-FFF2-40B4-BE49-F238E27FC236}">
                  <a16:creationId xmlns:a16="http://schemas.microsoft.com/office/drawing/2014/main" xmlns="" id="{D049EC36-A93C-460B-8D03-DF338BE8C909}"/>
                </a:ext>
              </a:extLst>
            </p:cNvPr>
            <p:cNvSpPr/>
            <p:nvPr/>
          </p:nvSpPr>
          <p:spPr bwMode="auto">
            <a:xfrm>
              <a:off x="2581275" y="2904966"/>
              <a:ext cx="1927225"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dirty="0">
                  <a:solidFill>
                    <a:schemeClr val="bg1"/>
                  </a:solidFill>
                  <a:cs typeface="+mn-ea"/>
                  <a:sym typeface="+mn-lt"/>
                </a:rPr>
                <a:t>经济方面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2" name="同侧圆角矩形 31">
              <a:extLst>
                <a:ext uri="{FF2B5EF4-FFF2-40B4-BE49-F238E27FC236}">
                  <a16:creationId xmlns:a16="http://schemas.microsoft.com/office/drawing/2014/main" xmlns="" id="{987C9CBB-CE6C-4499-8EA2-8290F6BCA77F}"/>
                </a:ext>
              </a:extLst>
            </p:cNvPr>
            <p:cNvSpPr/>
            <p:nvPr/>
          </p:nvSpPr>
          <p:spPr bwMode="auto">
            <a:xfrm>
              <a:off x="4695825" y="2904966"/>
              <a:ext cx="1925638"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a:lnSpc>
                  <a:spcPts val="3000"/>
                </a:lnSpc>
                <a:defRPr/>
              </a:pPr>
              <a:r>
                <a:rPr lang="zh-CN" altLang="en-US" sz="2400" dirty="0">
                  <a:solidFill>
                    <a:schemeClr val="bg1"/>
                  </a:solidFill>
                  <a:cs typeface="+mn-ea"/>
                  <a:sym typeface="+mn-lt"/>
                </a:rPr>
                <a:t>军事方面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4" name="同侧圆角矩形 33">
              <a:extLst>
                <a:ext uri="{FF2B5EF4-FFF2-40B4-BE49-F238E27FC236}">
                  <a16:creationId xmlns:a16="http://schemas.microsoft.com/office/drawing/2014/main" xmlns="" id="{0B72AB41-95C3-402E-990C-83749B3804F9}"/>
                </a:ext>
              </a:extLst>
            </p:cNvPr>
            <p:cNvSpPr/>
            <p:nvPr/>
          </p:nvSpPr>
          <p:spPr bwMode="auto">
            <a:xfrm>
              <a:off x="6786563" y="2904966"/>
              <a:ext cx="1927225" cy="549210"/>
            </a:xfrm>
            <a:prstGeom prst="round2SameRect">
              <a:avLst/>
            </a:prstGeom>
            <a:solidFill>
              <a:schemeClr val="accent5"/>
            </a:solidFill>
            <a:ln w="9525" cap="flat" cmpd="sng" algn="ctr">
              <a:noFill/>
              <a:prstDash val="solid"/>
              <a:round/>
              <a:headEnd type="none" w="med" len="med"/>
              <a:tailEnd type="none" w="med" len="med"/>
            </a:ln>
            <a:effectLst/>
          </p:spPr>
          <p:txBody>
            <a:bodyPr/>
            <a:lstStyle/>
            <a:p>
              <a:pPr algn="ctr" eaLnBrk="1" hangingPunct="1">
                <a:lnSpc>
                  <a:spcPts val="3000"/>
                </a:lnSpc>
                <a:spcBef>
                  <a:spcPts val="0"/>
                </a:spcBef>
                <a:spcAft>
                  <a:spcPts val="0"/>
                </a:spcAft>
                <a:defRPr/>
              </a:pPr>
              <a:r>
                <a:rPr lang="zh-CN" altLang="en-US" sz="2400" dirty="0">
                  <a:solidFill>
                    <a:schemeClr val="bg1"/>
                  </a:solidFill>
                  <a:cs typeface="+mn-ea"/>
                  <a:sym typeface="+mn-lt"/>
                </a:rPr>
                <a:t>文化方面</a:t>
              </a:r>
            </a:p>
            <a:p>
              <a:pPr algn="ctr" eaLnBrk="1" hangingPunct="1">
                <a:buFont typeface="Arial" panose="020B0604020202020204" pitchFamily="34" charset="0"/>
                <a:buNone/>
                <a:defRPr/>
              </a:pPr>
              <a:endParaRPr lang="zh-CN" altLang="en-US" b="0" dirty="0">
                <a:latin typeface="+mn-lt"/>
                <a:ea typeface="+mn-ea"/>
                <a:cs typeface="+mn-ea"/>
                <a:sym typeface="+mn-lt"/>
              </a:endParaRPr>
            </a:p>
          </p:txBody>
        </p:sp>
        <p:sp>
          <p:nvSpPr>
            <p:cNvPr id="35" name="文本框 34">
              <a:extLst>
                <a:ext uri="{FF2B5EF4-FFF2-40B4-BE49-F238E27FC236}">
                  <a16:creationId xmlns:a16="http://schemas.microsoft.com/office/drawing/2014/main" xmlns="" id="{DDA94998-91DC-431B-996B-1D91AADE91CF}"/>
                </a:ext>
              </a:extLst>
            </p:cNvPr>
            <p:cNvSpPr txBox="1"/>
            <p:nvPr/>
          </p:nvSpPr>
          <p:spPr bwMode="auto">
            <a:xfrm>
              <a:off x="3213100" y="1562100"/>
              <a:ext cx="2716213" cy="607941"/>
            </a:xfrm>
            <a:prstGeom prst="round2SameRect">
              <a:avLst/>
            </a:prstGeom>
            <a:solidFill>
              <a:schemeClr val="accent1"/>
            </a:solidFill>
            <a:ln w="19050">
              <a:noFill/>
              <a:prstDash val="sysDot"/>
              <a:miter lim="800000"/>
            </a:ln>
          </p:spPr>
          <p:txBody>
            <a:bodyPr wrap="none" lIns="251968" tIns="108000" rIns="251968" bIns="108000">
              <a:spAutoFit/>
            </a:bodyPr>
            <a:lstStyle/>
            <a:p>
              <a:pPr>
                <a:lnSpc>
                  <a:spcPts val="3000"/>
                </a:lnSpc>
                <a:spcBef>
                  <a:spcPct val="50000"/>
                </a:spcBef>
                <a:spcAft>
                  <a:spcPts val="0"/>
                </a:spcAft>
                <a:defRPr/>
              </a:pPr>
              <a:r>
                <a:rPr lang="zh-CN" altLang="en-US" sz="2400" b="0" dirty="0">
                  <a:solidFill>
                    <a:schemeClr val="bg1"/>
                  </a:solidFill>
                  <a:latin typeface="+mn-lt"/>
                  <a:ea typeface="+mn-ea"/>
                  <a:cs typeface="+mn-ea"/>
                  <a:sym typeface="+mn-lt"/>
                </a:rPr>
                <a:t>百日维新的内容</a:t>
              </a:r>
            </a:p>
          </p:txBody>
        </p:sp>
      </p:grpSp>
      <p:sp>
        <p:nvSpPr>
          <p:cNvPr id="19" name="Rectangle 2"/>
          <p:cNvSpPr txBox="1">
            <a:spLocks noChangeArrowheads="1"/>
          </p:cNvSpPr>
          <p:nvPr/>
        </p:nvSpPr>
        <p:spPr>
          <a:xfrm>
            <a:off x="323528" y="188640"/>
            <a:ext cx="8218160" cy="954360"/>
          </a:xfrm>
          <a:prstGeom prst="rect">
            <a:avLst/>
          </a:prstGeom>
          <a:no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a:t>
            </a:r>
            <a:r>
              <a:rPr kumimoji="0" lang="en-US" altLang="zh-CN" sz="4000" b="1" i="0" u="none" strike="noStrike" kern="1200" cap="none" spc="0" normalizeH="0" baseline="0" noProof="0" smtClean="0">
                <a:ln>
                  <a:noFill/>
                </a:ln>
                <a:solidFill>
                  <a:schemeClr val="tx2"/>
                </a:solidFill>
                <a:effectLst/>
                <a:uLnTx/>
                <a:uFillTx/>
                <a:latin typeface="+mj-lt"/>
                <a:ea typeface="+mj-ea"/>
                <a:cs typeface="+mj-cs"/>
              </a:rPr>
              <a:t>1</a:t>
            </a:r>
            <a:r>
              <a:rPr kumimoji="0" lang="zh-CN" altLang="en-US" sz="4000" b="1" i="0" u="none" strike="noStrike" kern="1200" cap="none" spc="0" normalizeH="0" baseline="0" noProof="0" smtClean="0">
                <a:ln>
                  <a:noFill/>
                </a:ln>
                <a:solidFill>
                  <a:schemeClr val="tx2"/>
                </a:solidFill>
                <a:effectLst/>
                <a:uLnTx/>
                <a:uFillTx/>
                <a:latin typeface="+mj-lt"/>
                <a:ea typeface="+mj-ea"/>
                <a:cs typeface="+mj-cs"/>
              </a:rPr>
              <a:t>）百日维新的内容</a:t>
            </a:r>
            <a:endParaRPr kumimoji="0" lang="zh-CN" altLang="en-US" sz="4000" b="1" i="0" u="none" strike="noStrike" kern="1200" cap="none" spc="0" normalizeH="0" baseline="0" noProof="0" dirty="0">
              <a:ln>
                <a:noFill/>
              </a:ln>
              <a:solidFill>
                <a:schemeClr val="tx2"/>
              </a:solidFill>
              <a:effectLst/>
              <a:uLnTx/>
              <a:uFillTx/>
              <a:latin typeface="+mj-lt"/>
              <a:ea typeface="+mj-ea"/>
              <a:cs typeface="+mj-cs"/>
            </a:endParaRPr>
          </a:p>
        </p:txBody>
      </p:sp>
      <p:sp>
        <p:nvSpPr>
          <p:cNvPr id="20" name="矩形 19"/>
          <p:cNvSpPr/>
          <p:nvPr/>
        </p:nvSpPr>
        <p:spPr>
          <a:xfrm>
            <a:off x="395536" y="1196752"/>
            <a:ext cx="8352928" cy="646331"/>
          </a:xfrm>
          <a:prstGeom prst="rect">
            <a:avLst/>
          </a:prstGeom>
        </p:spPr>
        <p:txBody>
          <a:bodyPr wrap="square">
            <a:spAutoFit/>
          </a:bodyPr>
          <a:lstStyle/>
          <a:p>
            <a:r>
              <a:rPr lang="zh-CN" altLang="en-US" b="1" dirty="0" smtClean="0"/>
              <a:t>戊戌变法期间，光绪皇帝共计发布变法诏令</a:t>
            </a:r>
            <a:r>
              <a:rPr lang="en-US" altLang="zh-CN" b="1" dirty="0" smtClean="0"/>
              <a:t>184</a:t>
            </a:r>
            <a:r>
              <a:rPr lang="zh-CN" altLang="en-US" b="1" dirty="0" smtClean="0"/>
              <a:t>条，包括政治、经济、文化教育等各个方面。</a:t>
            </a:r>
            <a:endParaRPr lang="zh-CN" altLang="en-US" dirty="0"/>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sz="quarter" idx="1"/>
          </p:nvPr>
        </p:nvSpPr>
        <p:spPr>
          <a:xfrm>
            <a:off x="467544" y="2348880"/>
            <a:ext cx="8424936" cy="3031976"/>
          </a:xfrm>
          <a:solidFill>
            <a:srgbClr val="FFFFFF"/>
          </a:solidFill>
        </p:spPr>
        <p:txBody>
          <a:bodyPr>
            <a:normAutofit/>
          </a:bodyPr>
          <a:lstStyle/>
          <a:p>
            <a:pPr>
              <a:lnSpc>
                <a:spcPct val="90000"/>
              </a:lnSpc>
            </a:pPr>
            <a:r>
              <a:rPr lang="zh-CN" altLang="en-US" sz="2100" b="1" dirty="0" smtClean="0"/>
              <a:t>康有为</a:t>
            </a:r>
            <a:r>
              <a:rPr lang="zh-CN" altLang="en-US" sz="2100" b="1" dirty="0"/>
              <a:t>的</a:t>
            </a:r>
            <a:r>
              <a:rPr lang="en-US" altLang="zh-CN" sz="2100" b="1" dirty="0"/>
              <a:t>《</a:t>
            </a:r>
            <a:r>
              <a:rPr lang="zh-CN" altLang="en-US" sz="2100" b="1" dirty="0"/>
              <a:t>新学伪经考</a:t>
            </a:r>
            <a:r>
              <a:rPr lang="en-US" altLang="zh-CN" sz="2100" b="1" dirty="0"/>
              <a:t>》</a:t>
            </a:r>
            <a:r>
              <a:rPr lang="zh-CN" altLang="en-US" sz="2100" b="1" dirty="0"/>
              <a:t>和</a:t>
            </a:r>
            <a:r>
              <a:rPr lang="en-US" altLang="zh-CN" sz="2100" b="1" dirty="0"/>
              <a:t>《</a:t>
            </a:r>
            <a:r>
              <a:rPr lang="zh-CN" altLang="en-US" sz="2100" b="1" dirty="0"/>
              <a:t>孔子改制考</a:t>
            </a:r>
            <a:r>
              <a:rPr lang="en-US" altLang="zh-CN" sz="2100" b="1" dirty="0"/>
              <a:t>》</a:t>
            </a:r>
            <a:r>
              <a:rPr lang="zh-CN" altLang="en-US" sz="2100" b="1" dirty="0"/>
              <a:t>在思想上引发了极大震动，不仅顽固派坚决反对，而且不少维新派人物如唐才常、黄遵宪也难以接受，帝党领袖翁同龢也斥之为“说经家一野狐也”。因此，他的著作出版不久，即被光绪皇帝下令毁版。 </a:t>
            </a:r>
          </a:p>
          <a:p>
            <a:pPr>
              <a:lnSpc>
                <a:spcPct val="90000"/>
              </a:lnSpc>
            </a:pPr>
            <a:r>
              <a:rPr lang="zh-CN" altLang="en-US" sz="2100" b="1" dirty="0"/>
              <a:t>                                    </a:t>
            </a:r>
            <a:r>
              <a:rPr lang="en-US" altLang="zh-CN" sz="2100" b="1" dirty="0"/>
              <a:t>——</a:t>
            </a:r>
            <a:r>
              <a:rPr lang="zh-CN" altLang="en-US" sz="2100" b="1" dirty="0"/>
              <a:t>摘自</a:t>
            </a:r>
            <a:r>
              <a:rPr lang="en-US" altLang="zh-CN" sz="2100" b="1" dirty="0"/>
              <a:t>《</a:t>
            </a:r>
            <a:r>
              <a:rPr lang="zh-CN" altLang="en-US" sz="2100" b="1" dirty="0"/>
              <a:t>中华帝国对外关系史</a:t>
            </a:r>
            <a:r>
              <a:rPr lang="en-US" altLang="zh-CN" sz="2100" b="1" dirty="0"/>
              <a:t>》</a:t>
            </a:r>
            <a:r>
              <a:rPr lang="zh-CN" altLang="en-US" sz="2100" b="1" dirty="0"/>
              <a:t>等 </a:t>
            </a:r>
          </a:p>
          <a:p>
            <a:pPr>
              <a:lnSpc>
                <a:spcPct val="90000"/>
              </a:lnSpc>
            </a:pPr>
            <a:r>
              <a:rPr lang="zh-CN" altLang="en-US" sz="2100" b="1" dirty="0"/>
              <a:t>戊戌变政，首在裁官。京师闲散衙门被裁者不下十余处，连带关系因之失职失业者将及万人，朝野震骇，颇有民不聊生之戚。</a:t>
            </a:r>
          </a:p>
          <a:p>
            <a:pPr>
              <a:lnSpc>
                <a:spcPct val="90000"/>
              </a:lnSpc>
            </a:pPr>
            <a:r>
              <a:rPr lang="zh-CN" altLang="en-US" sz="2100" b="1" dirty="0"/>
              <a:t>                                         </a:t>
            </a:r>
            <a:r>
              <a:rPr lang="en-US" altLang="zh-CN" sz="2100" b="1" dirty="0"/>
              <a:t>——</a:t>
            </a:r>
            <a:r>
              <a:rPr lang="zh-CN" altLang="en-US" sz="2100" b="1" dirty="0"/>
              <a:t>摘自</a:t>
            </a:r>
            <a:r>
              <a:rPr lang="en-US" altLang="zh-CN" sz="2100" b="1" dirty="0"/>
              <a:t>《</a:t>
            </a:r>
            <a:r>
              <a:rPr lang="zh-CN" altLang="en-US" sz="2100" b="1" dirty="0"/>
              <a:t>梦蕉亭杂记</a:t>
            </a:r>
            <a:r>
              <a:rPr lang="en-US" altLang="zh-CN" sz="2100" b="1" dirty="0"/>
              <a:t>》</a:t>
            </a:r>
          </a:p>
        </p:txBody>
      </p:sp>
      <p:grpSp>
        <p:nvGrpSpPr>
          <p:cNvPr id="2" name="Group 3"/>
          <p:cNvGrpSpPr>
            <a:grpSpLocks/>
          </p:cNvGrpSpPr>
          <p:nvPr/>
        </p:nvGrpSpPr>
        <p:grpSpPr bwMode="auto">
          <a:xfrm>
            <a:off x="395430" y="404938"/>
            <a:ext cx="1842051" cy="1440161"/>
            <a:chOff x="80" y="66"/>
            <a:chExt cx="1024" cy="1315"/>
          </a:xfrm>
        </p:grpSpPr>
        <p:pic>
          <p:nvPicPr>
            <p:cNvPr id="112644" name="Picture 4" descr="练习1"/>
            <p:cNvPicPr>
              <a:picLocks noChangeAspect="1" noChangeArrowheads="1"/>
            </p:cNvPicPr>
            <p:nvPr/>
          </p:nvPicPr>
          <p:blipFill>
            <a:blip r:embed="rId2" cstate="print"/>
            <a:srcRect/>
            <a:stretch>
              <a:fillRect/>
            </a:stretch>
          </p:blipFill>
          <p:spPr bwMode="auto">
            <a:xfrm>
              <a:off x="80" y="66"/>
              <a:ext cx="1024" cy="1315"/>
            </a:xfrm>
            <a:prstGeom prst="rect">
              <a:avLst/>
            </a:prstGeom>
            <a:noFill/>
            <a:ln w="9525">
              <a:noFill/>
              <a:miter lim="800000"/>
              <a:headEnd/>
              <a:tailEnd/>
            </a:ln>
          </p:spPr>
        </p:pic>
        <p:sp>
          <p:nvSpPr>
            <p:cNvPr id="112645" name="Rectangle 5" descr="信纸"/>
            <p:cNvSpPr>
              <a:spLocks noChangeArrowheads="1"/>
            </p:cNvSpPr>
            <p:nvPr/>
          </p:nvSpPr>
          <p:spPr bwMode="auto">
            <a:xfrm>
              <a:off x="200" y="329"/>
              <a:ext cx="600"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9512" y="908720"/>
            <a:ext cx="2664296" cy="3661375"/>
            <a:chOff x="179512" y="908720"/>
            <a:chExt cx="2664296" cy="3661375"/>
          </a:xfrm>
        </p:grpSpPr>
        <p:pic>
          <p:nvPicPr>
            <p:cNvPr id="191490" name="Picture 2" descr="赫德"/>
            <p:cNvPicPr>
              <a:picLocks noChangeAspect="1" noChangeArrowheads="1"/>
            </p:cNvPicPr>
            <p:nvPr/>
          </p:nvPicPr>
          <p:blipFill>
            <a:blip r:embed="rId2" cstate="print"/>
            <a:srcRect/>
            <a:stretch>
              <a:fillRect/>
            </a:stretch>
          </p:blipFill>
          <p:spPr bwMode="auto">
            <a:xfrm>
              <a:off x="179512" y="908720"/>
              <a:ext cx="2664296" cy="3339974"/>
            </a:xfrm>
            <a:prstGeom prst="rect">
              <a:avLst/>
            </a:prstGeom>
            <a:noFill/>
          </p:spPr>
        </p:pic>
        <p:sp>
          <p:nvSpPr>
            <p:cNvPr id="5" name="矩形 4"/>
            <p:cNvSpPr/>
            <p:nvPr/>
          </p:nvSpPr>
          <p:spPr>
            <a:xfrm>
              <a:off x="611560" y="4293096"/>
              <a:ext cx="1512168" cy="276999"/>
            </a:xfrm>
            <a:prstGeom prst="rect">
              <a:avLst/>
            </a:prstGeom>
          </p:spPr>
          <p:txBody>
            <a:bodyPr wrap="square">
              <a:spAutoFit/>
            </a:bodyPr>
            <a:lstStyle/>
            <a:p>
              <a:r>
                <a:rPr lang="zh-CN" altLang="en-US" sz="1200" b="1" dirty="0" smtClean="0"/>
                <a:t>赫德（</a:t>
              </a:r>
              <a:r>
                <a:rPr lang="en-US" altLang="zh-CN" sz="1200" dirty="0" smtClean="0"/>
                <a:t>1835--1911</a:t>
              </a:r>
              <a:r>
                <a:rPr lang="zh-CN" altLang="en-US" sz="1200" b="1" dirty="0" smtClean="0"/>
                <a:t>）</a:t>
              </a:r>
              <a:endParaRPr lang="zh-CN" altLang="en-US" sz="1200" dirty="0"/>
            </a:p>
          </p:txBody>
        </p:sp>
      </p:grpSp>
      <p:sp>
        <p:nvSpPr>
          <p:cNvPr id="6" name="云形标注 5"/>
          <p:cNvSpPr/>
          <p:nvPr/>
        </p:nvSpPr>
        <p:spPr>
          <a:xfrm>
            <a:off x="4860032" y="1772816"/>
            <a:ext cx="3528392" cy="2520280"/>
          </a:xfrm>
          <a:prstGeom prst="cloudCallout">
            <a:avLst>
              <a:gd name="adj1" fmla="val -128439"/>
              <a:gd name="adj2" fmla="val -234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chemeClr val="tx2">
                    <a:lumMod val="90000"/>
                    <a:lumOff val="10000"/>
                  </a:schemeClr>
                </a:solidFill>
              </a:rPr>
              <a:t>“他们把足够的东西不顾它的胃量和消化能力，在三个月之内，都填塞给它吃了。”</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457200" y="228600"/>
            <a:ext cx="8001000" cy="762000"/>
          </a:xfrm>
          <a:prstGeom prst="rect">
            <a:avLst/>
          </a:prstGeom>
          <a:noFill/>
          <a:ln w="9525">
            <a:noFill/>
            <a:miter lim="800000"/>
            <a:headEnd/>
            <a:tailEnd/>
          </a:ln>
          <a:effectLst/>
        </p:spPr>
        <p:txBody>
          <a:bodyPr>
            <a:spAutoFit/>
          </a:bodyPr>
          <a:lstStyle/>
          <a:p>
            <a:r>
              <a:rPr lang="zh-CN" altLang="en-US" sz="4400" b="1">
                <a:latin typeface="华文新魏" pitchFamily="2" charset="-122"/>
                <a:ea typeface="华文新魏" pitchFamily="2" charset="-122"/>
              </a:rPr>
              <a:t>（</a:t>
            </a:r>
            <a:r>
              <a:rPr lang="en-US" altLang="zh-CN" sz="4400" b="1">
                <a:latin typeface="华文新魏" pitchFamily="2" charset="-122"/>
                <a:ea typeface="华文新魏" pitchFamily="2" charset="-122"/>
              </a:rPr>
              <a:t>2</a:t>
            </a:r>
            <a:r>
              <a:rPr lang="zh-CN" altLang="en-US" sz="4400" b="1">
                <a:latin typeface="华文新魏" pitchFamily="2" charset="-122"/>
                <a:ea typeface="华文新魏" pitchFamily="2" charset="-122"/>
              </a:rPr>
              <a:t>）戊戌政变</a:t>
            </a:r>
          </a:p>
        </p:txBody>
      </p:sp>
      <p:sp>
        <p:nvSpPr>
          <p:cNvPr id="113668" name="Rectangle 4"/>
          <p:cNvSpPr>
            <a:spLocks noGrp="1" noChangeArrowheads="1"/>
          </p:cNvSpPr>
          <p:nvPr>
            <p:ph sz="quarter" idx="1"/>
          </p:nvPr>
        </p:nvSpPr>
        <p:spPr>
          <a:xfrm>
            <a:off x="381000" y="1295400"/>
            <a:ext cx="8229600" cy="1066800"/>
          </a:xfrm>
          <a:noFill/>
          <a:ln/>
        </p:spPr>
        <p:txBody>
          <a:bodyPr/>
          <a:lstStyle/>
          <a:p>
            <a:pPr>
              <a:lnSpc>
                <a:spcPct val="80000"/>
              </a:lnSpc>
            </a:pPr>
            <a:r>
              <a:rPr lang="en-US" altLang="zh-CN" sz="2600" b="1"/>
              <a:t>1898</a:t>
            </a:r>
            <a:r>
              <a:rPr lang="zh-CN" altLang="en-US" sz="2600" b="1"/>
              <a:t>年</a:t>
            </a:r>
            <a:r>
              <a:rPr lang="en-US" altLang="zh-CN" sz="2600" b="1"/>
              <a:t>9</a:t>
            </a:r>
            <a:r>
              <a:rPr lang="zh-CN" altLang="en-US" sz="2600" b="1"/>
              <a:t>月</a:t>
            </a:r>
            <a:r>
              <a:rPr lang="en-US" altLang="zh-CN" sz="2600" b="1"/>
              <a:t>21</a:t>
            </a:r>
            <a:r>
              <a:rPr lang="zh-CN" altLang="en-US" sz="2600" b="1"/>
              <a:t>日，守旧势力发动政变，慈禧太后以“训政”的名义，重新“垂帘听政”，囚禁光绪，同时下令搜捕维新人士。</a:t>
            </a:r>
          </a:p>
        </p:txBody>
      </p:sp>
      <p:grpSp>
        <p:nvGrpSpPr>
          <p:cNvPr id="9" name="组合 8"/>
          <p:cNvGrpSpPr/>
          <p:nvPr/>
        </p:nvGrpSpPr>
        <p:grpSpPr>
          <a:xfrm>
            <a:off x="5715000" y="2590800"/>
            <a:ext cx="2447925" cy="3347447"/>
            <a:chOff x="5715000" y="2590800"/>
            <a:chExt cx="2447925" cy="3347447"/>
          </a:xfrm>
        </p:grpSpPr>
        <p:pic>
          <p:nvPicPr>
            <p:cNvPr id="113667" name="Picture 3" descr="光绪帝 副本"/>
            <p:cNvPicPr preferRelativeResize="0">
              <a:picLocks noChangeAspect="1" noChangeArrowheads="1"/>
            </p:cNvPicPr>
            <p:nvPr/>
          </p:nvPicPr>
          <p:blipFill>
            <a:blip r:embed="rId2" cstate="print"/>
            <a:srcRect/>
            <a:stretch>
              <a:fillRect/>
            </a:stretch>
          </p:blipFill>
          <p:spPr bwMode="auto">
            <a:xfrm>
              <a:off x="5715000" y="2590800"/>
              <a:ext cx="2447925" cy="3071813"/>
            </a:xfrm>
            <a:prstGeom prst="rect">
              <a:avLst/>
            </a:prstGeom>
            <a:solidFill>
              <a:schemeClr val="bg1"/>
            </a:solidFill>
            <a:ln w="9525">
              <a:noFill/>
              <a:miter lim="800000"/>
              <a:headEnd/>
              <a:tailEnd/>
            </a:ln>
          </p:spPr>
        </p:pic>
        <p:sp>
          <p:nvSpPr>
            <p:cNvPr id="113670" name="Rectangle 6"/>
            <p:cNvSpPr>
              <a:spLocks noChangeArrowheads="1"/>
            </p:cNvSpPr>
            <p:nvPr/>
          </p:nvSpPr>
          <p:spPr bwMode="auto">
            <a:xfrm>
              <a:off x="6084168" y="5661248"/>
              <a:ext cx="1523174" cy="276999"/>
            </a:xfrm>
            <a:prstGeom prst="rect">
              <a:avLst/>
            </a:prstGeom>
            <a:noFill/>
            <a:ln w="9525">
              <a:noFill/>
              <a:miter lim="800000"/>
              <a:headEnd/>
              <a:tailEnd/>
            </a:ln>
            <a:effectLst/>
          </p:spPr>
          <p:txBody>
            <a:bodyPr wrap="none">
              <a:spAutoFit/>
            </a:bodyPr>
            <a:lstStyle/>
            <a:p>
              <a:r>
                <a:rPr lang="zh-CN" altLang="en-US" sz="1200" b="1" dirty="0"/>
                <a:t>光绪（1871--1908）</a:t>
              </a:r>
            </a:p>
          </p:txBody>
        </p:sp>
      </p:grpSp>
      <p:pic>
        <p:nvPicPr>
          <p:cNvPr id="8" name="Picture 2" descr="http://www.archcy.com/uploads/11737/yingtai.jpg"/>
          <p:cNvPicPr>
            <a:picLocks noChangeAspect="1" noChangeArrowheads="1"/>
          </p:cNvPicPr>
          <p:nvPr/>
        </p:nvPicPr>
        <p:blipFill>
          <a:blip r:embed="rId3" cstate="print"/>
          <a:srcRect/>
          <a:stretch>
            <a:fillRect/>
          </a:stretch>
        </p:blipFill>
        <p:spPr bwMode="auto">
          <a:xfrm>
            <a:off x="395536" y="2636912"/>
            <a:ext cx="4968552" cy="3686345"/>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3" name="Picture 3"/>
          <p:cNvPicPr>
            <a:picLocks noChangeAspect="1" noChangeArrowheads="1"/>
          </p:cNvPicPr>
          <p:nvPr/>
        </p:nvPicPr>
        <p:blipFill>
          <a:blip r:embed="rId2" cstate="print"/>
          <a:srcRect/>
          <a:stretch>
            <a:fillRect/>
          </a:stretch>
        </p:blipFill>
        <p:spPr bwMode="auto">
          <a:xfrm>
            <a:off x="5292080" y="1700808"/>
            <a:ext cx="3335016" cy="4104456"/>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467544" y="1700808"/>
            <a:ext cx="5471253" cy="410344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0" y="116632"/>
            <a:ext cx="827584" cy="2920752"/>
          </a:xfrm>
          <a:solidFill>
            <a:schemeClr val="bg1"/>
          </a:solidFill>
        </p:spPr>
        <p:txBody>
          <a:bodyPr/>
          <a:lstStyle/>
          <a:p>
            <a:r>
              <a:rPr lang="zh-CN" altLang="en-US" sz="3400" b="1">
                <a:solidFill>
                  <a:schemeClr val="tx1"/>
                </a:solidFill>
                <a:ea typeface="华文新魏" pitchFamily="2" charset="-122"/>
              </a:rPr>
              <a:t>戊</a:t>
            </a:r>
            <a:br>
              <a:rPr lang="zh-CN" altLang="en-US" sz="3400" b="1">
                <a:solidFill>
                  <a:schemeClr val="tx1"/>
                </a:solidFill>
                <a:ea typeface="华文新魏" pitchFamily="2" charset="-122"/>
              </a:rPr>
            </a:br>
            <a:r>
              <a:rPr lang="zh-CN" altLang="en-US" sz="3400" b="1">
                <a:solidFill>
                  <a:schemeClr val="tx1"/>
                </a:solidFill>
                <a:ea typeface="华文新魏" pitchFamily="2" charset="-122"/>
              </a:rPr>
              <a:t>戌</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六</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君</a:t>
            </a:r>
            <a:br>
              <a:rPr lang="zh-CN" altLang="en-US" sz="3400" b="1">
                <a:solidFill>
                  <a:schemeClr val="tx1"/>
                </a:solidFill>
                <a:ea typeface="华文新魏" pitchFamily="2" charset="-122"/>
              </a:rPr>
            </a:br>
            <a:r>
              <a:rPr lang="zh-CN" altLang="en-US" sz="3400" b="1">
                <a:solidFill>
                  <a:schemeClr val="tx1"/>
                </a:solidFill>
                <a:ea typeface="华文新魏" pitchFamily="2" charset="-122"/>
              </a:rPr>
              <a:t>子</a:t>
            </a:r>
          </a:p>
        </p:txBody>
      </p:sp>
      <p:pic>
        <p:nvPicPr>
          <p:cNvPr id="115714" name="Picture 2" descr="024"/>
          <p:cNvPicPr>
            <a:picLocks noChangeAspect="1" noChangeArrowheads="1"/>
          </p:cNvPicPr>
          <p:nvPr/>
        </p:nvPicPr>
        <p:blipFill>
          <a:blip r:embed="rId2" cstate="print"/>
          <a:srcRect/>
          <a:stretch>
            <a:fillRect/>
          </a:stretch>
        </p:blipFill>
        <p:spPr bwMode="auto">
          <a:xfrm>
            <a:off x="611188" y="76200"/>
            <a:ext cx="8456612" cy="3352800"/>
          </a:xfrm>
          <a:prstGeom prst="rect">
            <a:avLst/>
          </a:prstGeom>
          <a:noFill/>
          <a:ln w="9525">
            <a:noFill/>
            <a:miter lim="800000"/>
            <a:headEnd/>
            <a:tailEnd/>
          </a:ln>
        </p:spPr>
      </p:pic>
      <p:pic>
        <p:nvPicPr>
          <p:cNvPr id="115715" name="Picture 3" descr="025"/>
          <p:cNvPicPr>
            <a:picLocks noChangeAspect="1" noChangeArrowheads="1"/>
          </p:cNvPicPr>
          <p:nvPr/>
        </p:nvPicPr>
        <p:blipFill>
          <a:blip r:embed="rId3" cstate="print"/>
          <a:srcRect/>
          <a:stretch>
            <a:fillRect/>
          </a:stretch>
        </p:blipFill>
        <p:spPr bwMode="auto">
          <a:xfrm>
            <a:off x="79375" y="3429000"/>
            <a:ext cx="8988425" cy="34290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tan"/>
          <p:cNvPicPr>
            <a:picLocks noGrp="1" noChangeAspect="1" noChangeArrowheads="1"/>
          </p:cNvPicPr>
          <p:nvPr>
            <p:ph sz="quarter" idx="1"/>
          </p:nvPr>
        </p:nvPicPr>
        <p:blipFill>
          <a:blip r:embed="rId2" cstate="print"/>
          <a:srcRect/>
          <a:stretch>
            <a:fillRect/>
          </a:stretch>
        </p:blipFill>
        <p:spPr>
          <a:xfrm>
            <a:off x="971600" y="260648"/>
            <a:ext cx="3455988" cy="4121150"/>
          </a:xfrm>
          <a:noFill/>
          <a:ln/>
        </p:spPr>
      </p:pic>
      <p:sp>
        <p:nvSpPr>
          <p:cNvPr id="116739" name="Rectangle 3"/>
          <p:cNvSpPr>
            <a:spLocks noChangeArrowheads="1"/>
          </p:cNvSpPr>
          <p:nvPr/>
        </p:nvSpPr>
        <p:spPr bwMode="auto">
          <a:xfrm>
            <a:off x="4860032" y="764704"/>
            <a:ext cx="3251200" cy="3168650"/>
          </a:xfrm>
          <a:prstGeom prst="rect">
            <a:avLst/>
          </a:prstGeom>
          <a:solidFill>
            <a:srgbClr val="FFFFFF"/>
          </a:solidFill>
          <a:ln w="9525">
            <a:noFill/>
            <a:miter lim="800000"/>
            <a:headEnd/>
            <a:tailEnd/>
          </a:ln>
          <a:effectLst/>
        </p:spPr>
        <p:txBody>
          <a:bodyPr>
            <a:spAutoFit/>
          </a:bodyPr>
          <a:lstStyle/>
          <a:p>
            <a:pPr>
              <a:lnSpc>
                <a:spcPct val="120000"/>
              </a:lnSpc>
            </a:pPr>
            <a:r>
              <a:rPr lang="zh-CN" altLang="en-US" sz="2800" b="1" dirty="0">
                <a:solidFill>
                  <a:schemeClr val="bg1"/>
                </a:solidFill>
                <a:latin typeface="华文新魏" pitchFamily="2" charset="-122"/>
                <a:ea typeface="华文新魏" pitchFamily="2" charset="-122"/>
              </a:rPr>
              <a:t>    </a:t>
            </a:r>
            <a:r>
              <a:rPr lang="zh-CN" altLang="en-US" sz="2800" b="1" dirty="0">
                <a:solidFill>
                  <a:schemeClr val="tx2"/>
                </a:solidFill>
                <a:latin typeface="华文新魏" pitchFamily="2" charset="-122"/>
                <a:ea typeface="华文新魏" pitchFamily="2" charset="-122"/>
              </a:rPr>
              <a:t>狱中题壁诗</a:t>
            </a:r>
            <a:br>
              <a:rPr lang="zh-CN" altLang="en-US" sz="2800" b="1" dirty="0">
                <a:solidFill>
                  <a:schemeClr val="tx2"/>
                </a:solidFill>
                <a:latin typeface="华文新魏" pitchFamily="2" charset="-122"/>
                <a:ea typeface="华文新魏" pitchFamily="2" charset="-122"/>
              </a:rPr>
            </a:br>
            <a:r>
              <a:rPr lang="zh-CN" altLang="en-US" sz="2800" b="1" dirty="0">
                <a:solidFill>
                  <a:schemeClr val="bg1"/>
                </a:solidFill>
                <a:latin typeface="华文新魏" pitchFamily="2" charset="-122"/>
                <a:ea typeface="华文新魏" pitchFamily="2" charset="-122"/>
              </a:rPr>
              <a:t>         </a:t>
            </a:r>
            <a: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t>谭嗣同 </a:t>
            </a:r>
            <a:br>
              <a:rPr lang="zh-CN" altLang="en-US" b="1" dirty="0">
                <a:solidFill>
                  <a:schemeClr val="tx2"/>
                </a:solidFill>
                <a:effectLst>
                  <a:outerShdw blurRad="38100" dist="38100" dir="2700000" algn="tl">
                    <a:srgbClr val="C0C0C0"/>
                  </a:outerShdw>
                </a:effectLst>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望门投止思张俭，</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忍死须臾待杜根。</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我自横刀向天笑，</a:t>
            </a:r>
            <a:br>
              <a:rPr lang="zh-CN" altLang="en-US" sz="2800" b="1" dirty="0">
                <a:solidFill>
                  <a:schemeClr val="tx2"/>
                </a:solidFill>
                <a:latin typeface="华文新魏" pitchFamily="2" charset="-122"/>
                <a:ea typeface="华文新魏" pitchFamily="2" charset="-122"/>
              </a:rPr>
            </a:br>
            <a:r>
              <a:rPr lang="zh-CN" altLang="en-US" sz="2800" b="1" dirty="0">
                <a:solidFill>
                  <a:schemeClr val="tx2"/>
                </a:solidFill>
                <a:latin typeface="华文新魏" pitchFamily="2" charset="-122"/>
                <a:ea typeface="华文新魏" pitchFamily="2" charset="-122"/>
              </a:rPr>
              <a:t>去留肝胆两昆仑。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p:cTn id="7" dur="500" fill="hold"/>
                                        <p:tgtEl>
                                          <p:spTgt spid="11673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673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673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0017"/>
          <p:cNvPicPr>
            <a:picLocks noGrp="1" noChangeAspect="1" noChangeArrowheads="1"/>
          </p:cNvPicPr>
          <p:nvPr>
            <p:ph sz="quarter" idx="1"/>
          </p:nvPr>
        </p:nvPicPr>
        <p:blipFill>
          <a:blip r:embed="rId2" cstate="print"/>
          <a:srcRect/>
          <a:stretch>
            <a:fillRect/>
          </a:stretch>
        </p:blipFill>
        <p:spPr>
          <a:xfrm>
            <a:off x="611188" y="1196975"/>
            <a:ext cx="7489825" cy="5256213"/>
          </a:xfrm>
          <a:noFill/>
          <a:ln/>
        </p:spPr>
      </p:pic>
      <p:sp>
        <p:nvSpPr>
          <p:cNvPr id="118787" name="Text Box 3"/>
          <p:cNvSpPr txBox="1">
            <a:spLocks noChangeArrowheads="1"/>
          </p:cNvSpPr>
          <p:nvPr/>
        </p:nvSpPr>
        <p:spPr bwMode="auto">
          <a:xfrm>
            <a:off x="1905000" y="533400"/>
            <a:ext cx="5619328" cy="584775"/>
          </a:xfrm>
          <a:prstGeom prst="rect">
            <a:avLst/>
          </a:prstGeom>
          <a:noFill/>
          <a:ln w="9525">
            <a:noFill/>
            <a:miter lim="800000"/>
            <a:headEnd/>
            <a:tailEnd/>
          </a:ln>
          <a:effectLst/>
        </p:spPr>
        <p:txBody>
          <a:bodyPr wrap="square">
            <a:spAutoFit/>
          </a:bodyPr>
          <a:lstStyle/>
          <a:p>
            <a:r>
              <a:rPr lang="zh-CN" altLang="en-US" sz="3200" b="1" dirty="0">
                <a:solidFill>
                  <a:schemeClr val="tx2"/>
                </a:solidFill>
                <a:latin typeface="华文新魏" pitchFamily="2" charset="-122"/>
                <a:ea typeface="华文新魏" pitchFamily="2" charset="-122"/>
              </a:rPr>
              <a:t>“百日维新”留下的唯一成果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251520" y="260648"/>
            <a:ext cx="8146152" cy="1008112"/>
          </a:xfrm>
          <a:prstGeom prst="rect">
            <a:avLst/>
          </a:prstGeom>
          <a:noFill/>
          <a:ln w="9525">
            <a:noFill/>
            <a:miter lim="800000"/>
            <a:headEnd/>
            <a:tailEnd/>
          </a:ln>
          <a:effectLst/>
        </p:spPr>
        <p:txBody>
          <a:bodyPr>
            <a:normAutofit/>
          </a:bodyPr>
          <a:lstStyle/>
          <a:p>
            <a:pPr>
              <a:buFontTx/>
              <a:buNone/>
            </a:pPr>
            <a:r>
              <a:rPr lang="zh-CN" altLang="en-US" sz="4000" b="1" dirty="0">
                <a:latin typeface="华文新魏" pitchFamily="2" charset="-122"/>
                <a:ea typeface="华文新魏" pitchFamily="2" charset="-122"/>
              </a:rPr>
              <a:t>（</a:t>
            </a:r>
            <a:r>
              <a:rPr lang="en-US" altLang="zh-CN" sz="4000" b="1" dirty="0">
                <a:latin typeface="华文新魏" pitchFamily="2" charset="-122"/>
                <a:ea typeface="华文新魏" pitchFamily="2" charset="-122"/>
              </a:rPr>
              <a:t>2</a:t>
            </a:r>
            <a:r>
              <a:rPr lang="zh-CN" altLang="en-US" sz="4000" b="1" dirty="0">
                <a:latin typeface="华文新魏" pitchFamily="2" charset="-122"/>
                <a:ea typeface="华文新魏" pitchFamily="2" charset="-122"/>
              </a:rPr>
              <a:t>）金田起义和太平天国的建立</a:t>
            </a:r>
          </a:p>
        </p:txBody>
      </p:sp>
      <p:sp>
        <p:nvSpPr>
          <p:cNvPr id="3" name="内容占位符 2"/>
          <p:cNvSpPr>
            <a:spLocks noGrp="1"/>
          </p:cNvSpPr>
          <p:nvPr>
            <p:ph sz="quarter" idx="1"/>
          </p:nvPr>
        </p:nvSpPr>
        <p:spPr>
          <a:xfrm>
            <a:off x="467544" y="1700808"/>
            <a:ext cx="5040560" cy="1224136"/>
          </a:xfrm>
        </p:spPr>
        <p:txBody>
          <a:bodyPr>
            <a:normAutofit/>
          </a:bodyPr>
          <a:lstStyle/>
          <a:p>
            <a:r>
              <a:rPr lang="en-US" altLang="zh-CN" b="1" dirty="0" smtClean="0">
                <a:latin typeface="华文新魏" pitchFamily="2" charset="-122"/>
                <a:ea typeface="华文新魏" pitchFamily="2" charset="-122"/>
              </a:rPr>
              <a:t>1851</a:t>
            </a:r>
            <a:r>
              <a:rPr lang="zh-CN" altLang="en-US" b="1" dirty="0" smtClean="0">
                <a:latin typeface="华文新魏" pitchFamily="2" charset="-122"/>
                <a:ea typeface="华文新魏" pitchFamily="2" charset="-122"/>
              </a:rPr>
              <a:t>年</a:t>
            </a:r>
            <a:r>
              <a:rPr lang="en-US" altLang="zh-CN" b="1" dirty="0" smtClean="0">
                <a:latin typeface="华文新魏" pitchFamily="2" charset="-122"/>
                <a:ea typeface="华文新魏" pitchFamily="2" charset="-122"/>
              </a:rPr>
              <a:t>1</a:t>
            </a:r>
            <a:r>
              <a:rPr lang="zh-CN" altLang="en-US" b="1" dirty="0" smtClean="0">
                <a:latin typeface="华文新魏" pitchFamily="2" charset="-122"/>
                <a:ea typeface="华文新魏" pitchFamily="2" charset="-122"/>
              </a:rPr>
              <a:t>月，洪秀全率拜上帝教教众在广西桂平县</a:t>
            </a:r>
            <a:r>
              <a:rPr lang="zh-CN" altLang="en-US" b="1" dirty="0" smtClean="0">
                <a:solidFill>
                  <a:srgbClr val="FF0000"/>
                </a:solidFill>
                <a:latin typeface="华文新魏" pitchFamily="2" charset="-122"/>
                <a:ea typeface="华文新魏" pitchFamily="2" charset="-122"/>
              </a:rPr>
              <a:t>金田村</a:t>
            </a:r>
            <a:r>
              <a:rPr lang="zh-CN" altLang="en-US" b="1" dirty="0" smtClean="0">
                <a:latin typeface="华文新魏" pitchFamily="2" charset="-122"/>
                <a:ea typeface="华文新魏" pitchFamily="2" charset="-122"/>
              </a:rPr>
              <a:t>起义。</a:t>
            </a:r>
            <a:endParaRPr lang="zh-CN" altLang="en-US" b="1" dirty="0">
              <a:latin typeface="华文新魏" pitchFamily="2" charset="-122"/>
              <a:ea typeface="华文新魏" pitchFamily="2" charset="-122"/>
            </a:endParaRPr>
          </a:p>
        </p:txBody>
      </p:sp>
      <p:pic>
        <p:nvPicPr>
          <p:cNvPr id="5" name="Picture 3" descr="金田起义"/>
          <p:cNvPicPr>
            <a:picLocks noChangeAspect="1" noChangeArrowheads="1"/>
          </p:cNvPicPr>
          <p:nvPr/>
        </p:nvPicPr>
        <p:blipFill>
          <a:blip r:embed="rId2" cstate="print"/>
          <a:srcRect/>
          <a:stretch>
            <a:fillRect/>
          </a:stretch>
        </p:blipFill>
        <p:spPr bwMode="auto">
          <a:xfrm>
            <a:off x="5508104" y="1916832"/>
            <a:ext cx="3419872" cy="4300711"/>
          </a:xfrm>
          <a:prstGeom prst="rect">
            <a:avLst/>
          </a:prstGeom>
          <a:noFill/>
          <a:ln w="9525">
            <a:noFill/>
            <a:miter lim="800000"/>
            <a:headEnd/>
            <a:tailEnd/>
          </a:ln>
        </p:spPr>
      </p:pic>
      <p:sp>
        <p:nvSpPr>
          <p:cNvPr id="193538" name="AutoShape 2" descr="http://p3.so.qhimgs1.com/bdr/_240_/t014a629586948ce183.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Picture 2" descr="59a9b206-c6ae-4d1e-95d8-d3dbe201f4c9_700_0_max_jpg"/>
          <p:cNvPicPr>
            <a:picLocks noChangeAspect="1" noChangeArrowheads="1"/>
          </p:cNvPicPr>
          <p:nvPr/>
        </p:nvPicPr>
        <p:blipFill>
          <a:blip r:embed="rId3" cstate="print"/>
          <a:srcRect/>
          <a:stretch>
            <a:fillRect/>
          </a:stretch>
        </p:blipFill>
        <p:spPr bwMode="auto">
          <a:xfrm>
            <a:off x="323528" y="2852936"/>
            <a:ext cx="4956526" cy="35283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5" name="Picture 3"/>
          <p:cNvPicPr>
            <a:picLocks noChangeAspect="1" noChangeArrowheads="1"/>
          </p:cNvPicPr>
          <p:nvPr/>
        </p:nvPicPr>
        <p:blipFill>
          <a:blip r:embed="rId2" cstate="print"/>
          <a:srcRect/>
          <a:stretch>
            <a:fillRect/>
          </a:stretch>
        </p:blipFill>
        <p:spPr bwMode="auto">
          <a:xfrm>
            <a:off x="0" y="1700808"/>
            <a:ext cx="6120680" cy="4428492"/>
          </a:xfrm>
          <a:prstGeom prst="rect">
            <a:avLst/>
          </a:prstGeom>
          <a:noFill/>
          <a:ln w="9525">
            <a:noFill/>
            <a:miter lim="800000"/>
            <a:headEnd/>
            <a:tailEnd/>
          </a:ln>
        </p:spPr>
      </p:pic>
      <p:pic>
        <p:nvPicPr>
          <p:cNvPr id="192518" name="Picture 6" descr="http://n1.itc.cn/img8/wb/recom/2016/07/16/146868244692717677.JPEG"/>
          <p:cNvPicPr>
            <a:picLocks noChangeAspect="1" noChangeArrowheads="1"/>
          </p:cNvPicPr>
          <p:nvPr/>
        </p:nvPicPr>
        <p:blipFill>
          <a:blip r:embed="rId3" cstate="print"/>
          <a:srcRect/>
          <a:stretch>
            <a:fillRect/>
          </a:stretch>
        </p:blipFill>
        <p:spPr bwMode="auto">
          <a:xfrm>
            <a:off x="6246968" y="1052736"/>
            <a:ext cx="2647114" cy="3813498"/>
          </a:xfrm>
          <a:prstGeom prst="rect">
            <a:avLst/>
          </a:prstGeom>
          <a:noFill/>
        </p:spPr>
      </p:pic>
      <p:sp>
        <p:nvSpPr>
          <p:cNvPr id="8" name="矩形 7"/>
          <p:cNvSpPr/>
          <p:nvPr/>
        </p:nvSpPr>
        <p:spPr>
          <a:xfrm>
            <a:off x="6516216" y="4941168"/>
            <a:ext cx="2222083" cy="369332"/>
          </a:xfrm>
          <a:prstGeom prst="rect">
            <a:avLst/>
          </a:prstGeom>
        </p:spPr>
        <p:txBody>
          <a:bodyPr wrap="none">
            <a:spAutoFit/>
          </a:bodyPr>
          <a:lstStyle/>
          <a:p>
            <a:r>
              <a:rPr lang="zh-CN" altLang="en-US" b="1" dirty="0" smtClean="0">
                <a:latin typeface="+mn-ea"/>
              </a:rPr>
              <a:t>溥儁（</a:t>
            </a:r>
            <a:r>
              <a:rPr lang="en-US" altLang="zh-CN" b="1" dirty="0" smtClean="0">
                <a:latin typeface="+mn-ea"/>
              </a:rPr>
              <a:t>1885--1942</a:t>
            </a:r>
            <a:r>
              <a:rPr lang="zh-CN" altLang="en-US" b="1" dirty="0" smtClean="0">
                <a:latin typeface="+mn-ea"/>
              </a:rPr>
              <a:t>）</a:t>
            </a:r>
            <a:endParaRPr lang="zh-CN" altLang="en-US" b="1" dirty="0">
              <a:latin typeface="+mn-ea"/>
            </a:endParaRPr>
          </a:p>
        </p:txBody>
      </p:sp>
      <p:sp>
        <p:nvSpPr>
          <p:cNvPr id="5" name="标题 1"/>
          <p:cNvSpPr>
            <a:spLocks noGrp="1"/>
          </p:cNvSpPr>
          <p:nvPr>
            <p:ph type="title"/>
          </p:nvPr>
        </p:nvSpPr>
        <p:spPr>
          <a:xfrm>
            <a:off x="251520" y="274638"/>
            <a:ext cx="2808312" cy="922114"/>
          </a:xfrm>
        </p:spPr>
        <p:txBody>
          <a:bodyPr/>
          <a:lstStyle/>
          <a:p>
            <a:r>
              <a:rPr lang="zh-CN" altLang="en-US" b="1" dirty="0" smtClean="0"/>
              <a:t>废帝风波</a:t>
            </a:r>
            <a:endParaRPr lang="zh-CN" altLang="en-US" b="1"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1145734076960362"/>
          <p:cNvPicPr>
            <a:picLocks noChangeAspect="1" noChangeArrowheads="1"/>
          </p:cNvPicPr>
          <p:nvPr/>
        </p:nvPicPr>
        <p:blipFill>
          <a:blip r:embed="rId2" cstate="print"/>
          <a:srcRect/>
          <a:stretch>
            <a:fillRect/>
          </a:stretch>
        </p:blipFill>
        <p:spPr bwMode="auto">
          <a:xfrm>
            <a:off x="6248400" y="2438400"/>
            <a:ext cx="2789238" cy="3657600"/>
          </a:xfrm>
          <a:prstGeom prst="rect">
            <a:avLst/>
          </a:prstGeom>
          <a:noFill/>
          <a:ln w="9525">
            <a:noFill/>
            <a:miter lim="800000"/>
            <a:headEnd/>
            <a:tailEnd/>
          </a:ln>
        </p:spPr>
      </p:pic>
      <p:sp>
        <p:nvSpPr>
          <p:cNvPr id="119811" name="Rectangle 3"/>
          <p:cNvSpPr>
            <a:spLocks noChangeArrowheads="1"/>
          </p:cNvSpPr>
          <p:nvPr/>
        </p:nvSpPr>
        <p:spPr bwMode="auto">
          <a:xfrm>
            <a:off x="457200" y="304800"/>
            <a:ext cx="8229600" cy="1063625"/>
          </a:xfrm>
          <a:prstGeom prst="rect">
            <a:avLst/>
          </a:prstGeom>
          <a:noFill/>
          <a:ln w="9525">
            <a:noFill/>
            <a:miter lim="800000"/>
            <a:headEnd/>
            <a:tailEnd/>
          </a:ln>
          <a:effectLst/>
        </p:spPr>
        <p:txBody>
          <a:bodyPr/>
          <a:lstStyle/>
          <a:p>
            <a:pPr>
              <a:buFontTx/>
              <a:buNone/>
            </a:pPr>
            <a:r>
              <a:rPr lang="zh-CN" altLang="en-US" sz="4400" b="1">
                <a:latin typeface="华文新魏" pitchFamily="2" charset="-122"/>
                <a:ea typeface="华文新魏" pitchFamily="2" charset="-122"/>
              </a:rPr>
              <a:t>（二）戊戌维新运动的意义和教训</a:t>
            </a:r>
          </a:p>
        </p:txBody>
      </p:sp>
      <p:sp>
        <p:nvSpPr>
          <p:cNvPr id="119812" name="Rectangle 4"/>
          <p:cNvSpPr>
            <a:spLocks noChangeArrowheads="1"/>
          </p:cNvSpPr>
          <p:nvPr/>
        </p:nvSpPr>
        <p:spPr bwMode="auto">
          <a:xfrm>
            <a:off x="685800" y="1905000"/>
            <a:ext cx="6324600" cy="1066800"/>
          </a:xfrm>
          <a:prstGeom prst="rect">
            <a:avLst/>
          </a:prstGeom>
          <a:noFill/>
          <a:ln w="9525">
            <a:noFill/>
            <a:miter lim="800000"/>
            <a:headEnd/>
            <a:tailEnd/>
          </a:ln>
          <a:effectLst/>
        </p:spPr>
        <p:txBody>
          <a:bodyPr/>
          <a:lstStyle/>
          <a:p>
            <a:pPr>
              <a:buFontTx/>
              <a:buNone/>
            </a:pPr>
            <a:r>
              <a:rPr lang="en-US" altLang="zh-CN" sz="3800" b="1">
                <a:latin typeface="华文新魏" pitchFamily="2" charset="-122"/>
                <a:ea typeface="华文新魏" pitchFamily="2" charset="-122"/>
              </a:rPr>
              <a:t>1</a:t>
            </a:r>
            <a:r>
              <a:rPr lang="zh-CN" altLang="en-US" sz="3800" b="1">
                <a:latin typeface="华文新魏" pitchFamily="2" charset="-122"/>
                <a:ea typeface="华文新魏" pitchFamily="2" charset="-122"/>
              </a:rPr>
              <a:t>、戊戌维新运动的意义</a:t>
            </a:r>
          </a:p>
        </p:txBody>
      </p:sp>
      <p:sp>
        <p:nvSpPr>
          <p:cNvPr id="119813" name="Rectangle 5"/>
          <p:cNvSpPr>
            <a:spLocks noChangeArrowheads="1"/>
          </p:cNvSpPr>
          <p:nvPr/>
        </p:nvSpPr>
        <p:spPr bwMode="auto">
          <a:xfrm>
            <a:off x="533400" y="2924944"/>
            <a:ext cx="5638800" cy="324036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第一，它是一场严重民族危机下的爱国</a:t>
            </a:r>
            <a:r>
              <a:rPr lang="zh-CN" altLang="en-US" sz="2400" b="1" dirty="0">
                <a:solidFill>
                  <a:srgbClr val="C00000"/>
                </a:solidFill>
              </a:rPr>
              <a:t>救亡</a:t>
            </a:r>
            <a:r>
              <a:rPr lang="zh-CN" altLang="en-US" sz="2400" b="1" dirty="0"/>
              <a:t>运动。</a:t>
            </a:r>
          </a:p>
          <a:p>
            <a:pPr marL="342900" indent="-342900">
              <a:spcBef>
                <a:spcPct val="20000"/>
              </a:spcBef>
              <a:buClr>
                <a:schemeClr val="accent1"/>
              </a:buClr>
              <a:buSzPct val="65000"/>
              <a:buFont typeface="Wingdings" pitchFamily="2" charset="2"/>
              <a:buChar char="n"/>
            </a:pPr>
            <a:r>
              <a:rPr lang="zh-CN" altLang="en-US" sz="2400" b="1" dirty="0"/>
              <a:t>第二，它是一场反映资产阶级要求的政治</a:t>
            </a:r>
            <a:r>
              <a:rPr lang="zh-CN" altLang="en-US" sz="2400" b="1" dirty="0">
                <a:solidFill>
                  <a:srgbClr val="C00000"/>
                </a:solidFill>
              </a:rPr>
              <a:t>改良</a:t>
            </a:r>
            <a:r>
              <a:rPr lang="zh-CN" altLang="en-US" sz="2400" b="1" dirty="0"/>
              <a:t>运动。</a:t>
            </a:r>
          </a:p>
          <a:p>
            <a:pPr marL="342900" indent="-342900">
              <a:spcBef>
                <a:spcPct val="20000"/>
              </a:spcBef>
              <a:buClr>
                <a:schemeClr val="accent1"/>
              </a:buClr>
              <a:buSzPct val="65000"/>
              <a:buFont typeface="Wingdings" pitchFamily="2" charset="2"/>
              <a:buChar char="n"/>
            </a:pPr>
            <a:r>
              <a:rPr lang="zh-CN" altLang="en-US" sz="2400" b="1" dirty="0"/>
              <a:t>第三，它是一场学习西方的思想</a:t>
            </a:r>
            <a:r>
              <a:rPr lang="zh-CN" altLang="en-US" sz="2400" b="1" dirty="0">
                <a:solidFill>
                  <a:srgbClr val="C00000"/>
                </a:solidFill>
              </a:rPr>
              <a:t>启蒙</a:t>
            </a:r>
            <a:r>
              <a:rPr lang="zh-CN" altLang="en-US" sz="2400" b="1" dirty="0"/>
              <a:t>运动</a:t>
            </a:r>
            <a:r>
              <a:rPr lang="zh-CN" altLang="en-US" sz="2400" b="1" dirty="0" smtClean="0"/>
              <a:t>。</a:t>
            </a:r>
            <a:endParaRPr lang="en-US" altLang="zh-CN" sz="2400" b="1" dirty="0" smtClean="0"/>
          </a:p>
          <a:p>
            <a:pPr marL="342900" indent="-342900">
              <a:spcBef>
                <a:spcPct val="20000"/>
              </a:spcBef>
              <a:buClr>
                <a:schemeClr val="accent1"/>
              </a:buClr>
              <a:buSzPct val="65000"/>
              <a:buFont typeface="Wingdings" pitchFamily="2" charset="2"/>
              <a:buChar char="n"/>
            </a:pPr>
            <a:r>
              <a:rPr lang="zh-CN" altLang="en-US" sz="2400" b="1" dirty="0" smtClean="0"/>
              <a:t>第四，在改革社会风习方面也提出了许多新的主张。</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wedge">
                                      <p:cBhvr>
                                        <p:cTn id="7" dur="2000"/>
                                        <p:tgtEl>
                                          <p:spTgt spid="119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381000" y="304800"/>
            <a:ext cx="8229600" cy="990600"/>
          </a:xfrm>
          <a:prstGeom prst="rect">
            <a:avLst/>
          </a:prstGeom>
          <a:noFill/>
          <a:ln w="9525">
            <a:noFill/>
            <a:miter lim="800000"/>
            <a:headEnd/>
            <a:tailEnd/>
          </a:ln>
          <a:effectLst/>
        </p:spPr>
        <p:txBody>
          <a:bodyPr/>
          <a:lstStyle/>
          <a:p>
            <a:pPr>
              <a:buFontTx/>
              <a:buNone/>
            </a:pPr>
            <a:r>
              <a:rPr lang="en-US" altLang="zh-CN" sz="3800" b="1">
                <a:latin typeface="Garamond" pitchFamily="18" charset="0"/>
                <a:ea typeface="华文新魏" pitchFamily="2" charset="-122"/>
              </a:rPr>
              <a:t>2</a:t>
            </a:r>
            <a:r>
              <a:rPr lang="zh-CN" altLang="en-US" sz="3800" b="1">
                <a:latin typeface="Garamond" pitchFamily="18" charset="0"/>
                <a:ea typeface="华文新魏" pitchFamily="2" charset="-122"/>
              </a:rPr>
              <a:t>、戊戌维新运动失败原因和教训</a:t>
            </a:r>
          </a:p>
        </p:txBody>
      </p:sp>
      <p:sp>
        <p:nvSpPr>
          <p:cNvPr id="120835" name="Rectangle 3"/>
          <p:cNvSpPr>
            <a:spLocks noChangeArrowheads="1"/>
          </p:cNvSpPr>
          <p:nvPr/>
        </p:nvSpPr>
        <p:spPr bwMode="auto">
          <a:xfrm>
            <a:off x="533400" y="1828800"/>
            <a:ext cx="8229600" cy="32004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t>（</a:t>
            </a:r>
            <a:r>
              <a:rPr lang="en-US" altLang="zh-CN" sz="3000" b="1" dirty="0"/>
              <a:t>1</a:t>
            </a:r>
            <a:r>
              <a:rPr lang="zh-CN" altLang="en-US" sz="3000" b="1" dirty="0"/>
              <a:t>）客观原因 ：</a:t>
            </a:r>
            <a:r>
              <a:rPr lang="zh-CN" altLang="en-US" sz="3000" b="1" dirty="0">
                <a:solidFill>
                  <a:srgbClr val="C00000"/>
                </a:solidFill>
              </a:rPr>
              <a:t>守旧</a:t>
            </a:r>
            <a:r>
              <a:rPr lang="zh-CN" altLang="en-US" sz="3000" b="1" dirty="0"/>
              <a:t>势力强大，新旧力量对比悬殊。</a:t>
            </a:r>
          </a:p>
          <a:p>
            <a:pPr marL="342900" indent="-342900">
              <a:spcBef>
                <a:spcPct val="20000"/>
              </a:spcBef>
              <a:buClr>
                <a:schemeClr val="accent1"/>
              </a:buClr>
              <a:buSzPct val="65000"/>
              <a:buFont typeface="Wingdings" pitchFamily="2" charset="2"/>
              <a:buChar char="n"/>
            </a:pPr>
            <a:r>
              <a:rPr lang="zh-CN" altLang="en-US" sz="3000" b="1" dirty="0"/>
              <a:t>（</a:t>
            </a:r>
            <a:r>
              <a:rPr lang="en-US" altLang="zh-CN" sz="3000" b="1" dirty="0"/>
              <a:t>2</a:t>
            </a:r>
            <a:r>
              <a:rPr lang="zh-CN" altLang="en-US" sz="3000" b="1" dirty="0"/>
              <a:t>）主观原因：资产阶级维新派的局限性。</a:t>
            </a:r>
          </a:p>
          <a:p>
            <a:pPr marL="669925" lvl="1" indent="-325438">
              <a:spcBef>
                <a:spcPct val="20000"/>
              </a:spcBef>
              <a:buClr>
                <a:schemeClr val="accent2"/>
              </a:buClr>
              <a:buSzPct val="60000"/>
              <a:buFont typeface="Wingdings" pitchFamily="2" charset="2"/>
              <a:buChar char="q"/>
            </a:pPr>
            <a:r>
              <a:rPr lang="zh-CN" altLang="en-US" sz="2600" b="1" dirty="0"/>
              <a:t>第一，不敢否定封建主义；</a:t>
            </a:r>
          </a:p>
          <a:p>
            <a:pPr marL="669925" lvl="1" indent="-325438">
              <a:spcBef>
                <a:spcPct val="20000"/>
              </a:spcBef>
              <a:buClr>
                <a:schemeClr val="accent2"/>
              </a:buClr>
              <a:buSzPct val="60000"/>
              <a:buFont typeface="Wingdings" pitchFamily="2" charset="2"/>
              <a:buChar char="q"/>
            </a:pPr>
            <a:r>
              <a:rPr lang="zh-CN" altLang="en-US" sz="2600" b="1" dirty="0"/>
              <a:t>第二，对帝国主义抱有幻想；</a:t>
            </a:r>
          </a:p>
          <a:p>
            <a:pPr marL="669925" lvl="1" indent="-325438">
              <a:spcBef>
                <a:spcPct val="20000"/>
              </a:spcBef>
              <a:buClr>
                <a:schemeClr val="accent2"/>
              </a:buClr>
              <a:buSzPct val="60000"/>
              <a:buFont typeface="Wingdings" pitchFamily="2" charset="2"/>
              <a:buChar char="q"/>
            </a:pPr>
            <a:r>
              <a:rPr lang="zh-CN" altLang="en-US" sz="2600" b="1" dirty="0"/>
              <a:t>第三，惧怕人民群众。</a:t>
            </a:r>
            <a:endParaRPr lang="zh-CN" altLang="en-US" sz="2600" dirty="0"/>
          </a:p>
        </p:txBody>
      </p:sp>
    </p:spTree>
  </p:cSld>
  <p:clrMapOvr>
    <a:masterClrMapping/>
  </p:clrMapOvr>
  <p:transition>
    <p:wheel spokes="8"/>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55576" y="2276872"/>
            <a:ext cx="7772400" cy="2446784"/>
          </a:xfrm>
        </p:spPr>
        <p:txBody>
          <a:bodyPr/>
          <a:lstStyle/>
          <a:p>
            <a:r>
              <a:rPr lang="zh-CN" altLang="en-US" b="1" dirty="0" smtClean="0"/>
              <a:t>“我朝变法，但采鉴于日本，一切足以。”“我皇上阅之，采鉴而自强在此。若弃之而不采，亦更无自强之法亦。”</a:t>
            </a:r>
            <a:endParaRPr lang="en-US" altLang="zh-CN" b="1" dirty="0" smtClean="0"/>
          </a:p>
          <a:p>
            <a:r>
              <a:rPr lang="en-US" altLang="zh-CN" b="1" dirty="0" smtClean="0"/>
              <a:t>                                    ----</a:t>
            </a:r>
            <a:r>
              <a:rPr lang="zh-CN" altLang="en-US" b="1" dirty="0" smtClean="0"/>
              <a:t>康有为</a:t>
            </a:r>
            <a:r>
              <a:rPr lang="en-US" altLang="zh-CN" b="1" dirty="0" smtClean="0"/>
              <a:t>《</a:t>
            </a:r>
            <a:r>
              <a:rPr lang="zh-CN" altLang="en-US" b="1" dirty="0" smtClean="0"/>
              <a:t>日本变政考</a:t>
            </a:r>
            <a:r>
              <a:rPr lang="en-US" altLang="zh-CN" b="1" dirty="0" smtClean="0"/>
              <a:t>》</a:t>
            </a:r>
            <a:endParaRPr lang="zh-CN" altLang="en-US" b="1" dirty="0"/>
          </a:p>
        </p:txBody>
      </p:sp>
      <p:grpSp>
        <p:nvGrpSpPr>
          <p:cNvPr id="4" name="Group 3"/>
          <p:cNvGrpSpPr>
            <a:grpSpLocks/>
          </p:cNvGrpSpPr>
          <p:nvPr/>
        </p:nvGrpSpPr>
        <p:grpSpPr bwMode="auto">
          <a:xfrm>
            <a:off x="395430" y="404938"/>
            <a:ext cx="1842051" cy="1440161"/>
            <a:chOff x="80" y="66"/>
            <a:chExt cx="1024" cy="1315"/>
          </a:xfrm>
        </p:grpSpPr>
        <p:pic>
          <p:nvPicPr>
            <p:cNvPr id="5" name="Picture 4" descr="练习1"/>
            <p:cNvPicPr>
              <a:picLocks noChangeAspect="1" noChangeArrowheads="1"/>
            </p:cNvPicPr>
            <p:nvPr/>
          </p:nvPicPr>
          <p:blipFill>
            <a:blip r:embed="rId2" cstate="print"/>
            <a:srcRect/>
            <a:stretch>
              <a:fillRect/>
            </a:stretch>
          </p:blipFill>
          <p:spPr bwMode="auto">
            <a:xfrm>
              <a:off x="80" y="66"/>
              <a:ext cx="1024" cy="1315"/>
            </a:xfrm>
            <a:prstGeom prst="rect">
              <a:avLst/>
            </a:prstGeom>
            <a:noFill/>
            <a:ln w="9525">
              <a:noFill/>
              <a:miter lim="800000"/>
              <a:headEnd/>
              <a:tailEnd/>
            </a:ln>
          </p:spPr>
        </p:pic>
        <p:sp>
          <p:nvSpPr>
            <p:cNvPr id="6" name="Rectangle 5" descr="信纸"/>
            <p:cNvSpPr>
              <a:spLocks noChangeArrowheads="1"/>
            </p:cNvSpPr>
            <p:nvPr/>
          </p:nvSpPr>
          <p:spPr bwMode="auto">
            <a:xfrm>
              <a:off x="200" y="329"/>
              <a:ext cx="600"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sz="quarter" idx="1"/>
          </p:nvPr>
        </p:nvSpPr>
        <p:spPr>
          <a:xfrm>
            <a:off x="4572000" y="1066800"/>
            <a:ext cx="4191000" cy="4191000"/>
          </a:xfrm>
          <a:solidFill>
            <a:srgbClr val="FFFFFF"/>
          </a:solidFill>
        </p:spPr>
        <p:txBody>
          <a:bodyPr/>
          <a:lstStyle/>
          <a:p>
            <a:r>
              <a:rPr lang="zh-CN" altLang="en-US" sz="2600" b="1"/>
              <a:t>在半殖民地半封建的旧中国，企图通过统治者走自上而下的改良的道路，是根本行不通的。要想争取国家的独立、民主、富强，必须用革命的手段，推翻帝国主义、封建主义联合统治的半殖民地半封建的社会制度。</a:t>
            </a:r>
          </a:p>
        </p:txBody>
      </p:sp>
      <p:grpSp>
        <p:nvGrpSpPr>
          <p:cNvPr id="2" name="Group 3"/>
          <p:cNvGrpSpPr>
            <a:grpSpLocks/>
          </p:cNvGrpSpPr>
          <p:nvPr/>
        </p:nvGrpSpPr>
        <p:grpSpPr bwMode="auto">
          <a:xfrm>
            <a:off x="838200" y="1828800"/>
            <a:ext cx="3384550" cy="2219325"/>
            <a:chOff x="0" y="0"/>
            <a:chExt cx="2132" cy="1398"/>
          </a:xfrm>
        </p:grpSpPr>
        <p:graphicFrame>
          <p:nvGraphicFramePr>
            <p:cNvPr id="121860" name="Object 4">
              <a:hlinkClick r:id="rId3" action="ppaction://hlinksldjump"/>
            </p:cNvPr>
            <p:cNvGraphicFramePr>
              <a:graphicFrameLocks noChangeAspect="1"/>
            </p:cNvGraphicFramePr>
            <p:nvPr/>
          </p:nvGraphicFramePr>
          <p:xfrm>
            <a:off x="0" y="0"/>
            <a:ext cx="1225" cy="1398"/>
          </p:xfrm>
          <a:graphic>
            <a:graphicData uri="http://schemas.openxmlformats.org/presentationml/2006/ole">
              <p:oleObj spid="_x0000_s53250" r:id="rId4" imgW="1514686" imgH="2219635" progId="PBrush">
                <p:embed/>
              </p:oleObj>
            </a:graphicData>
          </a:graphic>
        </p:graphicFrame>
        <p:sp>
          <p:nvSpPr>
            <p:cNvPr id="121861" name="AutoShape 5"/>
            <p:cNvSpPr>
              <a:spLocks noChangeArrowheads="1"/>
            </p:cNvSpPr>
            <p:nvPr/>
          </p:nvSpPr>
          <p:spPr bwMode="auto">
            <a:xfrm>
              <a:off x="1089" y="272"/>
              <a:ext cx="1043" cy="829"/>
            </a:xfrm>
            <a:prstGeom prst="irregularSeal1">
              <a:avLst/>
            </a:prstGeom>
            <a:solidFill>
              <a:srgbClr val="CC99FF"/>
            </a:solidFill>
            <a:ln w="12700">
              <a:solidFill>
                <a:srgbClr val="0000FF"/>
              </a:solidFill>
              <a:miter lim="800000"/>
              <a:headEnd/>
              <a:tailEnd/>
            </a:ln>
            <a:effectLst/>
          </p:spPr>
          <p:txBody>
            <a:bodyPr anchor="ctr">
              <a:spAutoFit/>
            </a:bodyPr>
            <a:lstStyle/>
            <a:p>
              <a:pPr algn="ctr" eaLnBrk="0" hangingPunct="0"/>
              <a:r>
                <a:rPr lang="zh-CN" altLang="en-US" sz="2800" b="1">
                  <a:latin typeface="Times New Roman" pitchFamily="18" charset="0"/>
                </a:rPr>
                <a:t>启示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ChangeArrowheads="1"/>
          </p:cNvSpPr>
          <p:nvPr/>
        </p:nvSpPr>
        <p:spPr bwMode="auto">
          <a:xfrm>
            <a:off x="1828800" y="838200"/>
            <a:ext cx="2203450" cy="650875"/>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spAutoFit/>
          </a:bodyPr>
          <a:lstStyle/>
          <a:p>
            <a:r>
              <a:rPr lang="zh-CN" altLang="en-US" b="1">
                <a:solidFill>
                  <a:schemeClr val="tx2"/>
                </a:solidFill>
                <a:effectLst>
                  <a:outerShdw blurRad="38100" dist="38100" dir="2700000" algn="tl">
                    <a:srgbClr val="000000"/>
                  </a:outerShdw>
                </a:effectLst>
              </a:rPr>
              <a:t>一、农民群众斗争风暴的起落</a:t>
            </a:r>
          </a:p>
        </p:txBody>
      </p:sp>
      <p:sp>
        <p:nvSpPr>
          <p:cNvPr id="123907" name="Line 8"/>
          <p:cNvSpPr>
            <a:spLocks noChangeShapeType="1"/>
          </p:cNvSpPr>
          <p:nvPr/>
        </p:nvSpPr>
        <p:spPr bwMode="auto">
          <a:xfrm flipV="1">
            <a:off x="1447800" y="5181600"/>
            <a:ext cx="4318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08" name="Line 9"/>
          <p:cNvSpPr>
            <a:spLocks noChangeShapeType="1"/>
          </p:cNvSpPr>
          <p:nvPr/>
        </p:nvSpPr>
        <p:spPr bwMode="auto">
          <a:xfrm>
            <a:off x="3429000" y="4724400"/>
            <a:ext cx="0" cy="1066800"/>
          </a:xfrm>
          <a:prstGeom prst="line">
            <a:avLst/>
          </a:prstGeom>
          <a:noFill/>
          <a:ln w="57150">
            <a:solidFill>
              <a:srgbClr val="FF9900"/>
            </a:solidFill>
            <a:round/>
            <a:headEnd/>
            <a:tailEnd/>
          </a:ln>
        </p:spPr>
        <p:txBody>
          <a:bodyPr>
            <a:spAutoFit/>
          </a:bodyPr>
          <a:lstStyle/>
          <a:p>
            <a:endParaRPr lang="zh-CN" altLang="en-US"/>
          </a:p>
        </p:txBody>
      </p:sp>
      <p:sp>
        <p:nvSpPr>
          <p:cNvPr id="123909" name="Line 12"/>
          <p:cNvSpPr>
            <a:spLocks noChangeShapeType="1"/>
          </p:cNvSpPr>
          <p:nvPr/>
        </p:nvSpPr>
        <p:spPr bwMode="auto">
          <a:xfrm>
            <a:off x="3429000" y="5791200"/>
            <a:ext cx="287338"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0" name="Line 13"/>
          <p:cNvSpPr>
            <a:spLocks noChangeShapeType="1"/>
          </p:cNvSpPr>
          <p:nvPr/>
        </p:nvSpPr>
        <p:spPr bwMode="auto">
          <a:xfrm>
            <a:off x="3657600" y="2286000"/>
            <a:ext cx="0" cy="1524000"/>
          </a:xfrm>
          <a:prstGeom prst="line">
            <a:avLst/>
          </a:prstGeom>
          <a:noFill/>
          <a:ln w="57150">
            <a:solidFill>
              <a:srgbClr val="FF9900"/>
            </a:solidFill>
            <a:round/>
            <a:headEnd/>
            <a:tailEnd/>
          </a:ln>
        </p:spPr>
        <p:txBody>
          <a:bodyPr>
            <a:spAutoFit/>
          </a:bodyPr>
          <a:lstStyle/>
          <a:p>
            <a:endParaRPr lang="zh-CN" altLang="en-US"/>
          </a:p>
        </p:txBody>
      </p:sp>
      <p:sp>
        <p:nvSpPr>
          <p:cNvPr id="123911" name="Line 14"/>
          <p:cNvSpPr>
            <a:spLocks noChangeShapeType="1"/>
          </p:cNvSpPr>
          <p:nvPr/>
        </p:nvSpPr>
        <p:spPr bwMode="auto">
          <a:xfrm>
            <a:off x="3657600" y="2286000"/>
            <a:ext cx="4413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2" name="Line 15"/>
          <p:cNvSpPr>
            <a:spLocks noChangeShapeType="1"/>
          </p:cNvSpPr>
          <p:nvPr/>
        </p:nvSpPr>
        <p:spPr bwMode="auto">
          <a:xfrm flipV="1">
            <a:off x="3657600" y="3810000"/>
            <a:ext cx="4413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3" name="Line 16"/>
          <p:cNvSpPr>
            <a:spLocks noChangeShapeType="1"/>
          </p:cNvSpPr>
          <p:nvPr/>
        </p:nvSpPr>
        <p:spPr bwMode="auto">
          <a:xfrm flipV="1">
            <a:off x="1447800" y="32766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4" name="Rectangle 17"/>
          <p:cNvSpPr>
            <a:spLocks noChangeArrowheads="1"/>
          </p:cNvSpPr>
          <p:nvPr/>
        </p:nvSpPr>
        <p:spPr bwMode="auto">
          <a:xfrm>
            <a:off x="1905000" y="2714625"/>
            <a:ext cx="1295400" cy="925513"/>
          </a:xfrm>
          <a:prstGeom prst="rect">
            <a:avLst/>
          </a:prstGeom>
          <a:gradFill rotWithShape="1">
            <a:gsLst>
              <a:gs pos="0">
                <a:srgbClr val="FFFFCC"/>
              </a:gs>
              <a:gs pos="100000">
                <a:srgbClr val="FFFFFF"/>
              </a:gs>
            </a:gsLst>
            <a:lin ang="5400000" scaled="1"/>
          </a:gradFill>
          <a:ln w="9525"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b="1">
                <a:solidFill>
                  <a:schemeClr val="tx2"/>
                </a:solidFill>
                <a:effectLst>
                  <a:outerShdw blurRad="38100" dist="38100" dir="2700000" algn="tl">
                    <a:srgbClr val="000000"/>
                  </a:outerShdw>
                </a:effectLst>
              </a:rPr>
              <a:t>二、洋务运动的兴衰</a:t>
            </a:r>
          </a:p>
        </p:txBody>
      </p:sp>
      <p:sp>
        <p:nvSpPr>
          <p:cNvPr id="123915" name="Line 18"/>
          <p:cNvSpPr>
            <a:spLocks noChangeShapeType="1"/>
          </p:cNvSpPr>
          <p:nvPr/>
        </p:nvSpPr>
        <p:spPr bwMode="auto">
          <a:xfrm>
            <a:off x="3048000" y="5257800"/>
            <a:ext cx="381000"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6" name="Line 20"/>
          <p:cNvSpPr>
            <a:spLocks noChangeShapeType="1"/>
          </p:cNvSpPr>
          <p:nvPr/>
        </p:nvSpPr>
        <p:spPr bwMode="auto">
          <a:xfrm>
            <a:off x="4495800" y="533400"/>
            <a:ext cx="0" cy="1066800"/>
          </a:xfrm>
          <a:prstGeom prst="line">
            <a:avLst/>
          </a:prstGeom>
          <a:noFill/>
          <a:ln w="57150">
            <a:solidFill>
              <a:srgbClr val="FF9900"/>
            </a:solidFill>
            <a:round/>
            <a:headEnd/>
            <a:tailEnd/>
          </a:ln>
        </p:spPr>
        <p:txBody>
          <a:bodyPr>
            <a:spAutoFit/>
          </a:bodyPr>
          <a:lstStyle/>
          <a:p>
            <a:endParaRPr lang="zh-CN" altLang="en-US"/>
          </a:p>
        </p:txBody>
      </p:sp>
      <p:sp>
        <p:nvSpPr>
          <p:cNvPr id="123917" name="Line 22"/>
          <p:cNvSpPr>
            <a:spLocks noChangeShapeType="1"/>
          </p:cNvSpPr>
          <p:nvPr/>
        </p:nvSpPr>
        <p:spPr bwMode="auto">
          <a:xfrm flipV="1">
            <a:off x="4495800" y="16002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18" name="Rectangle 23"/>
          <p:cNvSpPr>
            <a:spLocks noChangeArrowheads="1"/>
          </p:cNvSpPr>
          <p:nvPr/>
        </p:nvSpPr>
        <p:spPr bwMode="auto">
          <a:xfrm>
            <a:off x="1828800" y="4813300"/>
            <a:ext cx="1219200" cy="915988"/>
          </a:xfrm>
          <a:prstGeom prst="rect">
            <a:avLst/>
          </a:prstGeom>
          <a:gradFill rotWithShape="1">
            <a:gsLst>
              <a:gs pos="0">
                <a:srgbClr val="FFFFCC"/>
              </a:gs>
              <a:gs pos="100000">
                <a:srgbClr val="FFFFFF"/>
              </a:gs>
            </a:gsLst>
            <a:lin ang="5400000" scaled="1"/>
          </a:gradFill>
          <a:ln w="0" cap="rnd">
            <a:solidFill>
              <a:srgbClr val="FF6600"/>
            </a:solidFill>
            <a:prstDash val="sysDot"/>
            <a:miter lim="800000"/>
            <a:headEnd/>
            <a:tailEnd/>
          </a:ln>
          <a:effectLst>
            <a:outerShdw dist="17961" dir="2700000" algn="ctr" rotWithShape="0">
              <a:schemeClr val="tx1"/>
            </a:outerShdw>
          </a:effectLst>
        </p:spPr>
        <p:txBody>
          <a:bodyPr anchor="ctr">
            <a:spAutoFit/>
          </a:bodyPr>
          <a:lstStyle/>
          <a:p>
            <a:r>
              <a:rPr lang="zh-CN" altLang="en-US" b="1">
                <a:solidFill>
                  <a:schemeClr val="tx2"/>
                </a:solidFill>
                <a:effectLst>
                  <a:outerShdw blurRad="38100" dist="38100" dir="2700000" algn="tl">
                    <a:srgbClr val="000000"/>
                  </a:outerShdw>
                </a:effectLst>
              </a:rPr>
              <a:t>三、维新运动的兴起和夭折</a:t>
            </a:r>
          </a:p>
        </p:txBody>
      </p:sp>
      <p:sp>
        <p:nvSpPr>
          <p:cNvPr id="123919" name="Text Box 24"/>
          <p:cNvSpPr txBox="1">
            <a:spLocks noChangeArrowheads="1"/>
          </p:cNvSpPr>
          <p:nvPr/>
        </p:nvSpPr>
        <p:spPr bwMode="auto">
          <a:xfrm>
            <a:off x="4876800" y="304800"/>
            <a:ext cx="3124200" cy="4857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a:solidFill>
                  <a:schemeClr val="tx2"/>
                </a:solidFill>
                <a:effectLst>
                  <a:outerShdw blurRad="38100" dist="38100" dir="2700000" algn="tl">
                    <a:srgbClr val="000000"/>
                  </a:outerShdw>
                </a:effectLst>
              </a:rPr>
              <a:t>（一）太平天国农民战争</a:t>
            </a:r>
          </a:p>
        </p:txBody>
      </p:sp>
      <p:sp>
        <p:nvSpPr>
          <p:cNvPr id="123920" name="Text Box 25"/>
          <p:cNvSpPr txBox="1">
            <a:spLocks noChangeArrowheads="1"/>
          </p:cNvSpPr>
          <p:nvPr/>
        </p:nvSpPr>
        <p:spPr bwMode="auto">
          <a:xfrm>
            <a:off x="4139952" y="2924944"/>
            <a:ext cx="35052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smtClean="0">
                <a:solidFill>
                  <a:schemeClr val="tx2"/>
                </a:solidFill>
                <a:effectLst>
                  <a:outerShdw blurRad="38100" dist="38100" dir="2700000" algn="tl">
                    <a:srgbClr val="000000"/>
                  </a:outerShdw>
                </a:effectLst>
              </a:rPr>
              <a:t>（二）</a:t>
            </a:r>
            <a:r>
              <a:rPr lang="zh-CN" altLang="en-US" b="1" dirty="0">
                <a:solidFill>
                  <a:schemeClr val="tx2"/>
                </a:solidFill>
                <a:effectLst>
                  <a:outerShdw blurRad="38100" dist="38100" dir="2700000" algn="tl">
                    <a:srgbClr val="000000"/>
                  </a:outerShdw>
                </a:effectLst>
              </a:rPr>
              <a:t>洋务事业的兴办</a:t>
            </a:r>
          </a:p>
        </p:txBody>
      </p:sp>
      <p:sp>
        <p:nvSpPr>
          <p:cNvPr id="123921" name="Text Box 26"/>
          <p:cNvSpPr txBox="1">
            <a:spLocks noChangeArrowheads="1"/>
          </p:cNvSpPr>
          <p:nvPr/>
        </p:nvSpPr>
        <p:spPr bwMode="auto">
          <a:xfrm>
            <a:off x="4211960" y="3573016"/>
            <a:ext cx="39624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smtClean="0">
                <a:solidFill>
                  <a:srgbClr val="660066"/>
                </a:solidFill>
                <a:latin typeface="黑体" pitchFamily="49" charset="-122"/>
                <a:ea typeface="黑体" pitchFamily="49" charset="-122"/>
              </a:rPr>
              <a:t>（三</a:t>
            </a:r>
            <a:r>
              <a:rPr lang="zh-CN" altLang="en-US" b="1" dirty="0" smtClean="0">
                <a:solidFill>
                  <a:schemeClr val="tx2"/>
                </a:solidFill>
                <a:effectLst>
                  <a:outerShdw blurRad="38100" dist="38100" dir="2700000" algn="tl">
                    <a:srgbClr val="000000"/>
                  </a:outerShdw>
                </a:effectLst>
              </a:rPr>
              <a:t>）</a:t>
            </a:r>
            <a:r>
              <a:rPr lang="zh-CN" altLang="en-US" b="1" dirty="0">
                <a:solidFill>
                  <a:schemeClr val="tx2"/>
                </a:solidFill>
                <a:effectLst>
                  <a:outerShdw blurRad="38100" dist="38100" dir="2700000" algn="tl">
                    <a:srgbClr val="000000"/>
                  </a:outerShdw>
                </a:effectLst>
              </a:rPr>
              <a:t>洋务运动的历史作用及其失败</a:t>
            </a:r>
          </a:p>
        </p:txBody>
      </p:sp>
      <p:sp>
        <p:nvSpPr>
          <p:cNvPr id="123922" name="Text Box 28"/>
          <p:cNvSpPr txBox="1">
            <a:spLocks noChangeArrowheads="1"/>
          </p:cNvSpPr>
          <p:nvPr/>
        </p:nvSpPr>
        <p:spPr bwMode="auto">
          <a:xfrm>
            <a:off x="3810000" y="4495800"/>
            <a:ext cx="28194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a:solidFill>
                  <a:schemeClr val="tx2"/>
                </a:solidFill>
                <a:effectLst>
                  <a:outerShdw blurRad="38100" dist="38100" dir="2700000" algn="tl">
                    <a:srgbClr val="000000"/>
                  </a:outerShdw>
                </a:effectLst>
              </a:rPr>
              <a:t>（一）戊戌维新运动</a:t>
            </a:r>
          </a:p>
        </p:txBody>
      </p:sp>
      <p:sp>
        <p:nvSpPr>
          <p:cNvPr id="123923" name="Line 29"/>
          <p:cNvSpPr>
            <a:spLocks noChangeShapeType="1"/>
          </p:cNvSpPr>
          <p:nvPr/>
        </p:nvSpPr>
        <p:spPr bwMode="auto">
          <a:xfrm flipV="1">
            <a:off x="3429000" y="4724400"/>
            <a:ext cx="2889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24" name="Text Box 30"/>
          <p:cNvSpPr txBox="1">
            <a:spLocks noChangeArrowheads="1"/>
          </p:cNvSpPr>
          <p:nvPr/>
        </p:nvSpPr>
        <p:spPr bwMode="auto">
          <a:xfrm>
            <a:off x="3810000" y="5486400"/>
            <a:ext cx="40386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a:solidFill>
                  <a:schemeClr val="tx2"/>
                </a:solidFill>
                <a:effectLst>
                  <a:outerShdw blurRad="38100" dist="38100" dir="2700000" algn="tl">
                    <a:srgbClr val="000000"/>
                  </a:outerShdw>
                </a:effectLst>
              </a:rPr>
              <a:t>（二）戊戌维新运动的意义和教训</a:t>
            </a:r>
          </a:p>
        </p:txBody>
      </p:sp>
      <p:sp>
        <p:nvSpPr>
          <p:cNvPr id="123925" name="Text Box 31"/>
          <p:cNvSpPr txBox="1">
            <a:spLocks noChangeArrowheads="1"/>
          </p:cNvSpPr>
          <p:nvPr/>
        </p:nvSpPr>
        <p:spPr bwMode="auto">
          <a:xfrm>
            <a:off x="4876800" y="1219200"/>
            <a:ext cx="3200400" cy="485775"/>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lnSpc>
                <a:spcPct val="140000"/>
              </a:lnSpc>
            </a:pPr>
            <a:r>
              <a:rPr lang="zh-CN" altLang="en-US" b="1">
                <a:solidFill>
                  <a:schemeClr val="tx2"/>
                </a:solidFill>
                <a:effectLst>
                  <a:outerShdw blurRad="38100" dist="38100" dir="2700000" algn="tl">
                    <a:srgbClr val="000000"/>
                  </a:outerShdw>
                </a:effectLst>
              </a:rPr>
              <a:t>（二）农民斗争的意义和局限</a:t>
            </a:r>
          </a:p>
        </p:txBody>
      </p:sp>
      <p:sp>
        <p:nvSpPr>
          <p:cNvPr id="123926" name="Text Box 32"/>
          <p:cNvSpPr txBox="1">
            <a:spLocks noChangeArrowheads="1"/>
          </p:cNvSpPr>
          <p:nvPr/>
        </p:nvSpPr>
        <p:spPr bwMode="auto">
          <a:xfrm>
            <a:off x="304800" y="2024063"/>
            <a:ext cx="1016000" cy="3240087"/>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vert="eaVert">
            <a:spAutoFit/>
          </a:bodyPr>
          <a:lstStyle/>
          <a:p>
            <a:pPr algn="ctr">
              <a:buFont typeface="楷体_GB2312" pitchFamily="49" charset="-122"/>
              <a:buNone/>
            </a:pPr>
            <a:r>
              <a:rPr lang="zh-CN" altLang="en-US" sz="5400" b="1">
                <a:solidFill>
                  <a:srgbClr val="660066"/>
                </a:solidFill>
                <a:effectLst>
                  <a:outerShdw blurRad="38100" dist="38100" dir="2700000" algn="tl">
                    <a:srgbClr val="000000"/>
                  </a:outerShdw>
                </a:effectLst>
                <a:latin typeface="黑体" pitchFamily="49" charset="-122"/>
                <a:ea typeface="黑体" pitchFamily="49" charset="-122"/>
              </a:rPr>
              <a:t>要点总结</a:t>
            </a:r>
          </a:p>
        </p:txBody>
      </p:sp>
      <p:sp>
        <p:nvSpPr>
          <p:cNvPr id="123927" name="Line 33"/>
          <p:cNvSpPr>
            <a:spLocks noChangeShapeType="1"/>
          </p:cNvSpPr>
          <p:nvPr/>
        </p:nvSpPr>
        <p:spPr bwMode="auto">
          <a:xfrm>
            <a:off x="1447800" y="12954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28" name="Line 34"/>
          <p:cNvSpPr>
            <a:spLocks noChangeShapeType="1"/>
          </p:cNvSpPr>
          <p:nvPr/>
        </p:nvSpPr>
        <p:spPr bwMode="auto">
          <a:xfrm flipH="1">
            <a:off x="1447800" y="1295400"/>
            <a:ext cx="0" cy="3886200"/>
          </a:xfrm>
          <a:prstGeom prst="line">
            <a:avLst/>
          </a:prstGeom>
          <a:noFill/>
          <a:ln w="57150">
            <a:solidFill>
              <a:srgbClr val="FF9900"/>
            </a:solidFill>
            <a:round/>
            <a:headEnd/>
            <a:tailEnd/>
          </a:ln>
        </p:spPr>
        <p:txBody>
          <a:bodyPr>
            <a:spAutoFit/>
          </a:bodyPr>
          <a:lstStyle/>
          <a:p>
            <a:endParaRPr lang="zh-CN" altLang="en-US"/>
          </a:p>
        </p:txBody>
      </p:sp>
      <p:sp>
        <p:nvSpPr>
          <p:cNvPr id="123929" name="Line 21"/>
          <p:cNvSpPr>
            <a:spLocks noChangeShapeType="1"/>
          </p:cNvSpPr>
          <p:nvPr/>
        </p:nvSpPr>
        <p:spPr bwMode="auto">
          <a:xfrm>
            <a:off x="4495800" y="533400"/>
            <a:ext cx="365125"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0" name="Text Box 25"/>
          <p:cNvSpPr txBox="1">
            <a:spLocks noChangeArrowheads="1"/>
          </p:cNvSpPr>
          <p:nvPr/>
        </p:nvSpPr>
        <p:spPr bwMode="auto">
          <a:xfrm>
            <a:off x="4191000" y="2133600"/>
            <a:ext cx="3505200" cy="376238"/>
          </a:xfrm>
          <a:prstGeom prst="rect">
            <a:avLst/>
          </a:prstGeom>
          <a:gradFill rotWithShape="1">
            <a:gsLst>
              <a:gs pos="0">
                <a:srgbClr val="FFFFCC"/>
              </a:gs>
              <a:gs pos="100000">
                <a:srgbClr val="FFFFFF"/>
              </a:gs>
            </a:gsLst>
            <a:lin ang="5400000" scaled="1"/>
          </a:gradFill>
          <a:ln w="9525">
            <a:solidFill>
              <a:srgbClr val="FF6600"/>
            </a:solidFill>
            <a:miter lim="800000"/>
            <a:headEnd/>
            <a:tailEnd/>
          </a:ln>
        </p:spPr>
        <p:txBody>
          <a:bodyPr>
            <a:spAutoFit/>
          </a:bodyPr>
          <a:lstStyle/>
          <a:p>
            <a:pPr>
              <a:buFont typeface="楷体_GB2312" pitchFamily="49" charset="-122"/>
              <a:buNone/>
            </a:pPr>
            <a:r>
              <a:rPr lang="zh-CN" altLang="en-US" b="1" dirty="0">
                <a:solidFill>
                  <a:srgbClr val="660066"/>
                </a:solidFill>
                <a:latin typeface="黑体" pitchFamily="49" charset="-122"/>
                <a:ea typeface="黑体" pitchFamily="49" charset="-122"/>
              </a:rPr>
              <a:t>（一）</a:t>
            </a:r>
            <a:r>
              <a:rPr lang="zh-CN" altLang="en-US" b="1" dirty="0">
                <a:solidFill>
                  <a:schemeClr val="tx2"/>
                </a:solidFill>
                <a:effectLst>
                  <a:outerShdw blurRad="38100" dist="38100" dir="2700000" algn="tl">
                    <a:srgbClr val="000000"/>
                  </a:outerShdw>
                </a:effectLst>
              </a:rPr>
              <a:t>洋务运动的历史背景</a:t>
            </a:r>
          </a:p>
        </p:txBody>
      </p:sp>
      <p:sp>
        <p:nvSpPr>
          <p:cNvPr id="123932" name="Line 16"/>
          <p:cNvSpPr>
            <a:spLocks noChangeShapeType="1"/>
          </p:cNvSpPr>
          <p:nvPr/>
        </p:nvSpPr>
        <p:spPr bwMode="auto">
          <a:xfrm flipV="1">
            <a:off x="3200400" y="32004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3" name="Line 16"/>
          <p:cNvSpPr>
            <a:spLocks noChangeShapeType="1"/>
          </p:cNvSpPr>
          <p:nvPr/>
        </p:nvSpPr>
        <p:spPr bwMode="auto">
          <a:xfrm flipV="1">
            <a:off x="4038600" y="121920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
        <p:nvSpPr>
          <p:cNvPr id="123934" name="Line 16"/>
          <p:cNvSpPr>
            <a:spLocks noChangeShapeType="1"/>
          </p:cNvSpPr>
          <p:nvPr/>
        </p:nvSpPr>
        <p:spPr bwMode="auto">
          <a:xfrm flipV="1">
            <a:off x="3707904" y="3068960"/>
            <a:ext cx="423863" cy="0"/>
          </a:xfrm>
          <a:prstGeom prst="line">
            <a:avLst/>
          </a:prstGeom>
          <a:noFill/>
          <a:ln w="57150">
            <a:solidFill>
              <a:srgbClr val="FF9900"/>
            </a:solidFill>
            <a:round/>
            <a:headEnd/>
            <a:tailEnd type="triangle" w="med" len="med"/>
          </a:ln>
        </p:spPr>
        <p:txBody>
          <a:bodyPr>
            <a:spAutoFit/>
          </a:bodyPr>
          <a:lstStyle/>
          <a:p>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3068960"/>
            <a:ext cx="8280920" cy="2160240"/>
          </a:xfrm>
        </p:spPr>
        <p:txBody>
          <a:bodyPr>
            <a:normAutofit/>
          </a:bodyPr>
          <a:lstStyle/>
          <a:p>
            <a:pPr>
              <a:spcBef>
                <a:spcPct val="50000"/>
              </a:spcBef>
            </a:pPr>
            <a:r>
              <a:rPr lang="zh-CN" altLang="en-US" sz="2400" b="1" dirty="0" smtClean="0">
                <a:latin typeface="楷体_GB2312" pitchFamily="49" charset="-122"/>
                <a:ea typeface="楷体_GB2312" pitchFamily="49" charset="-122"/>
              </a:rPr>
              <a:t> </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、如何认识太平天国农民战争的意义和失败的原因、教训</a:t>
            </a:r>
            <a:r>
              <a:rPr lang="en-US" altLang="zh-CN" sz="2400" b="1" dirty="0" smtClean="0">
                <a:latin typeface="华文新魏" pitchFamily="2" charset="-122"/>
                <a:ea typeface="华文新魏" pitchFamily="2" charset="-122"/>
              </a:rPr>
              <a:t>?</a:t>
            </a:r>
          </a:p>
          <a:p>
            <a:pPr>
              <a:spcBef>
                <a:spcPct val="50000"/>
              </a:spcBef>
            </a:pPr>
            <a:r>
              <a:rPr lang="en-US" altLang="zh-CN" sz="2400" dirty="0" smtClean="0">
                <a:latin typeface="华文新魏" pitchFamily="2" charset="-122"/>
                <a:ea typeface="华文新魏" pitchFamily="2" charset="-122"/>
              </a:rPr>
              <a:t> </a:t>
            </a: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、如何认识洋务运动的性质和失败的原因、教训</a:t>
            </a:r>
            <a:r>
              <a:rPr lang="en-US" altLang="zh-CN" sz="2400" b="1" dirty="0" smtClean="0">
                <a:latin typeface="华文新魏" pitchFamily="2" charset="-122"/>
                <a:ea typeface="华文新魏" pitchFamily="2" charset="-122"/>
              </a:rPr>
              <a:t>?</a:t>
            </a:r>
          </a:p>
          <a:p>
            <a:pPr>
              <a:spcBef>
                <a:spcPct val="50000"/>
              </a:spcBef>
            </a:pPr>
            <a:r>
              <a:rPr lang="en-US" altLang="zh-CN" sz="2400" b="1" dirty="0" smtClean="0">
                <a:latin typeface="华文新魏" pitchFamily="2" charset="-122"/>
                <a:ea typeface="华文新魏" pitchFamily="2" charset="-122"/>
              </a:rPr>
              <a:t> 3</a:t>
            </a:r>
            <a:r>
              <a:rPr lang="zh-CN" altLang="en-US" sz="2400" b="1" dirty="0" smtClean="0">
                <a:latin typeface="华文新魏" pitchFamily="2" charset="-122"/>
                <a:ea typeface="华文新魏" pitchFamily="2" charset="-122"/>
              </a:rPr>
              <a:t>、如何认识戊戌维新的意义和失败的原因、教训</a:t>
            </a:r>
            <a:r>
              <a:rPr lang="en-US" altLang="zh-CN" sz="2400" b="1" dirty="0" smtClean="0">
                <a:latin typeface="华文新魏" pitchFamily="2" charset="-122"/>
                <a:ea typeface="华文新魏" pitchFamily="2" charset="-122"/>
              </a:rPr>
              <a:t>?</a:t>
            </a:r>
          </a:p>
        </p:txBody>
      </p:sp>
      <p:pic>
        <p:nvPicPr>
          <p:cNvPr id="47106" name="Picture 2" descr="http://p0.so.qhmsg.com/bdr/_240_/t0172fde8745068b0b0.jpg"/>
          <p:cNvPicPr>
            <a:picLocks noChangeAspect="1" noChangeArrowheads="1"/>
          </p:cNvPicPr>
          <p:nvPr/>
        </p:nvPicPr>
        <p:blipFill>
          <a:blip r:embed="rId2" cstate="print"/>
          <a:srcRect/>
          <a:stretch>
            <a:fillRect/>
          </a:stretch>
        </p:blipFill>
        <p:spPr bwMode="auto">
          <a:xfrm>
            <a:off x="251520" y="260648"/>
            <a:ext cx="2304256" cy="2069976"/>
          </a:xfrm>
          <a:prstGeom prst="rect">
            <a:avLst/>
          </a:prstGeom>
          <a:noFill/>
        </p:spPr>
      </p:pic>
      <p:sp>
        <p:nvSpPr>
          <p:cNvPr id="2" name="标题 1"/>
          <p:cNvSpPr>
            <a:spLocks noGrp="1"/>
          </p:cNvSpPr>
          <p:nvPr>
            <p:ph type="title"/>
          </p:nvPr>
        </p:nvSpPr>
        <p:spPr>
          <a:xfrm>
            <a:off x="2843808" y="980728"/>
            <a:ext cx="2088232" cy="854968"/>
          </a:xfrm>
        </p:spPr>
        <p:txBody>
          <a:bodyPr/>
          <a:lstStyle/>
          <a:p>
            <a:r>
              <a:rPr lang="zh-CN" altLang="en-US" b="1" dirty="0" smtClean="0"/>
              <a:t>思考题</a:t>
            </a:r>
            <a:r>
              <a:rPr lang="en-US" altLang="zh-CN" b="1" dirty="0" smtClean="0"/>
              <a:t>:</a:t>
            </a:r>
            <a:endParaRPr lang="zh-CN" altLang="en-US" b="1" dirty="0"/>
          </a:p>
        </p:txBody>
      </p:sp>
    </p:spTree>
    <p:extLst>
      <p:ext uri="{BB962C8B-B14F-4D97-AF65-F5344CB8AC3E}">
        <p14:creationId xmlns="" xmlns:p14="http://schemas.microsoft.com/office/powerpoint/2010/main" val="39159220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https://timgsa.baidu.com/timg?image&amp;quality=80&amp;size=b9999_10000&amp;sec=1523290469353&amp;di=579fba192cb180ac72756a38f074e9b7&amp;imgtype=0&amp;src=http%3A%2F%2Fimage4.suning.cn%2Fb2c%2Fcatentries%2F000000000126257185_1_400x400.jpg"/>
          <p:cNvPicPr>
            <a:picLocks noChangeAspect="1" noChangeArrowheads="1"/>
          </p:cNvPicPr>
          <p:nvPr/>
        </p:nvPicPr>
        <p:blipFill>
          <a:blip r:embed="rId2" cstate="print"/>
          <a:srcRect/>
          <a:stretch>
            <a:fillRect/>
          </a:stretch>
        </p:blipFill>
        <p:spPr bwMode="auto">
          <a:xfrm>
            <a:off x="6084168" y="0"/>
            <a:ext cx="2910408" cy="2484164"/>
          </a:xfrm>
          <a:prstGeom prst="rect">
            <a:avLst/>
          </a:prstGeom>
          <a:noFill/>
        </p:spPr>
      </p:pic>
      <p:sp>
        <p:nvSpPr>
          <p:cNvPr id="124930" name="Rectangle 2"/>
          <p:cNvSpPr>
            <a:spLocks noGrp="1" noChangeArrowheads="1"/>
          </p:cNvSpPr>
          <p:nvPr>
            <p:ph sz="quarter" idx="1"/>
          </p:nvPr>
        </p:nvSpPr>
        <p:spPr>
          <a:xfrm>
            <a:off x="251520" y="2420888"/>
            <a:ext cx="8443664" cy="2664296"/>
          </a:xfrm>
          <a:solidFill>
            <a:schemeClr val="bg1"/>
          </a:solidFill>
        </p:spPr>
        <p:txBody>
          <a:bodyPr>
            <a:normAutofit lnSpcReduction="10000"/>
          </a:bodyPr>
          <a:lstStyle/>
          <a:p>
            <a:pPr>
              <a:lnSpc>
                <a:spcPct val="90000"/>
              </a:lnSpc>
              <a:buNone/>
            </a:pPr>
            <a:r>
              <a:rPr lang="en-US" altLang="zh-CN" sz="2400" b="1" dirty="0" smtClean="0">
                <a:solidFill>
                  <a:srgbClr val="FF0000"/>
                </a:solidFill>
              </a:rPr>
              <a:t>□</a:t>
            </a:r>
            <a:r>
              <a:rPr lang="zh-CN" altLang="en-US" sz="2400" b="1" dirty="0" smtClean="0"/>
              <a:t>必读文献</a:t>
            </a:r>
            <a:endParaRPr lang="en-US" altLang="zh-CN" sz="2400" b="1" dirty="0" smtClean="0"/>
          </a:p>
          <a:p>
            <a:pPr>
              <a:lnSpc>
                <a:spcPct val="90000"/>
              </a:lnSpc>
            </a:pPr>
            <a:r>
              <a:rPr lang="en-US" altLang="zh-CN" sz="2400" b="1" dirty="0" smtClean="0"/>
              <a:t>1.《</a:t>
            </a:r>
            <a:r>
              <a:rPr lang="zh-CN" altLang="en-US" sz="2400" b="1" dirty="0" smtClean="0"/>
              <a:t>天朝田亩制度</a:t>
            </a:r>
            <a:r>
              <a:rPr lang="en-US" altLang="zh-CN" sz="2400" b="1" dirty="0" smtClean="0"/>
              <a:t>》</a:t>
            </a:r>
            <a:r>
              <a:rPr lang="zh-CN" altLang="en-US" sz="2400" b="1" dirty="0" smtClean="0"/>
              <a:t>（</a:t>
            </a:r>
            <a:r>
              <a:rPr lang="en-US" altLang="zh-CN" sz="2400" b="1" dirty="0" smtClean="0"/>
              <a:t>1853</a:t>
            </a:r>
            <a:r>
              <a:rPr lang="zh-CN" altLang="en-US" sz="2400" b="1" dirty="0" smtClean="0"/>
              <a:t>年）</a:t>
            </a:r>
            <a:endParaRPr lang="en-US" altLang="zh-CN" sz="2400" b="1" dirty="0"/>
          </a:p>
          <a:p>
            <a:pPr>
              <a:lnSpc>
                <a:spcPct val="90000"/>
              </a:lnSpc>
            </a:pPr>
            <a:r>
              <a:rPr lang="en-US" altLang="zh-CN" sz="2400" b="1" dirty="0" smtClean="0"/>
              <a:t>2.</a:t>
            </a:r>
            <a:r>
              <a:rPr lang="zh-CN" altLang="en-US" sz="2400" b="1" dirty="0" smtClean="0"/>
              <a:t>康有为：</a:t>
            </a:r>
            <a:r>
              <a:rPr lang="en-US" altLang="zh-CN" sz="2400" b="1" dirty="0" smtClean="0"/>
              <a:t>《</a:t>
            </a:r>
            <a:r>
              <a:rPr lang="zh-CN" altLang="en-US" sz="2400" b="1" dirty="0" smtClean="0"/>
              <a:t>上清帝第二书</a:t>
            </a:r>
            <a:r>
              <a:rPr lang="en-US" altLang="zh-CN" sz="2400" b="1" dirty="0" smtClean="0"/>
              <a:t>》</a:t>
            </a:r>
            <a:r>
              <a:rPr lang="zh-CN" altLang="en-US" sz="2400" b="1" dirty="0" smtClean="0"/>
              <a:t>（</a:t>
            </a:r>
            <a:r>
              <a:rPr lang="en-US" altLang="zh-CN" sz="2400" b="1" dirty="0" smtClean="0"/>
              <a:t>1895</a:t>
            </a:r>
            <a:r>
              <a:rPr lang="zh-CN" altLang="en-US" sz="2400" b="1" dirty="0" smtClean="0"/>
              <a:t>年</a:t>
            </a:r>
            <a:r>
              <a:rPr lang="en-US" altLang="zh-CN" sz="2400" b="1" dirty="0" smtClean="0"/>
              <a:t>5</a:t>
            </a:r>
            <a:r>
              <a:rPr lang="zh-CN" altLang="en-US" sz="2400" b="1" dirty="0" smtClean="0"/>
              <a:t>月）</a:t>
            </a:r>
            <a:endParaRPr lang="en-US" altLang="zh-CN" sz="2400" b="1" dirty="0" smtClean="0"/>
          </a:p>
          <a:p>
            <a:pPr>
              <a:lnSpc>
                <a:spcPct val="90000"/>
              </a:lnSpc>
              <a:buNone/>
            </a:pPr>
            <a:r>
              <a:rPr lang="zh-CN" altLang="en-US" sz="2400" b="1" dirty="0" smtClean="0">
                <a:solidFill>
                  <a:srgbClr val="FF0000"/>
                </a:solidFill>
              </a:rPr>
              <a:t>□</a:t>
            </a:r>
            <a:r>
              <a:rPr lang="zh-CN" altLang="en-US" sz="2400" b="1" dirty="0" smtClean="0"/>
              <a:t>延伸阅读文献</a:t>
            </a:r>
            <a:endParaRPr lang="en-US" altLang="zh-CN" sz="2400" b="1" dirty="0" smtClean="0"/>
          </a:p>
          <a:p>
            <a:pPr>
              <a:lnSpc>
                <a:spcPct val="90000"/>
              </a:lnSpc>
            </a:pPr>
            <a:r>
              <a:rPr lang="en-US" altLang="zh-CN" sz="2400" b="1" dirty="0" smtClean="0"/>
              <a:t>1.</a:t>
            </a:r>
            <a:r>
              <a:rPr lang="zh-CN" altLang="en-US" sz="2400" b="1" dirty="0" smtClean="0"/>
              <a:t>洪仁玕：</a:t>
            </a:r>
            <a:r>
              <a:rPr lang="en-US" altLang="zh-CN" sz="2400" b="1" dirty="0" smtClean="0"/>
              <a:t>《</a:t>
            </a:r>
            <a:r>
              <a:rPr lang="zh-CN" altLang="en-US" sz="2400" b="1" dirty="0" smtClean="0"/>
              <a:t>资政新篇</a:t>
            </a:r>
            <a:r>
              <a:rPr lang="en-US" altLang="zh-CN" sz="2400" b="1" dirty="0" smtClean="0"/>
              <a:t>》</a:t>
            </a:r>
            <a:r>
              <a:rPr lang="zh-CN" altLang="en-US" sz="2400" b="1" dirty="0" smtClean="0"/>
              <a:t>（</a:t>
            </a:r>
            <a:r>
              <a:rPr lang="en-US" altLang="zh-CN" sz="2400" b="1" dirty="0" smtClean="0"/>
              <a:t>1859</a:t>
            </a:r>
            <a:r>
              <a:rPr lang="zh-CN" altLang="en-US" sz="2400" b="1" dirty="0" smtClean="0"/>
              <a:t>年）</a:t>
            </a:r>
            <a:endParaRPr lang="en-US" altLang="zh-CN" sz="2400" b="1" dirty="0" smtClean="0"/>
          </a:p>
          <a:p>
            <a:pPr>
              <a:lnSpc>
                <a:spcPct val="90000"/>
              </a:lnSpc>
            </a:pPr>
            <a:r>
              <a:rPr lang="en-US" altLang="zh-CN" sz="2400" b="1" dirty="0" smtClean="0"/>
              <a:t>2.</a:t>
            </a:r>
            <a:r>
              <a:rPr lang="zh-CN" altLang="en-US" sz="2400" b="1" dirty="0" smtClean="0"/>
              <a:t>梁启超：</a:t>
            </a:r>
            <a:r>
              <a:rPr lang="en-US" altLang="zh-CN" sz="2400" b="1" dirty="0" smtClean="0"/>
              <a:t>《</a:t>
            </a:r>
            <a:r>
              <a:rPr lang="zh-CN" altLang="en-US" sz="2400" b="1" dirty="0" smtClean="0"/>
              <a:t>变法通议</a:t>
            </a:r>
            <a:r>
              <a:rPr lang="en-US" altLang="zh-CN" sz="2400" b="1" dirty="0" smtClean="0"/>
              <a:t>》</a:t>
            </a:r>
            <a:r>
              <a:rPr lang="zh-CN" altLang="en-US" sz="2400" b="1" dirty="0" smtClean="0"/>
              <a:t>（节选）（</a:t>
            </a:r>
            <a:r>
              <a:rPr lang="en-US" altLang="zh-CN" sz="2400" b="1" dirty="0" smtClean="0"/>
              <a:t>1896</a:t>
            </a:r>
            <a:r>
              <a:rPr lang="zh-CN" altLang="en-US" sz="2400" b="1" dirty="0" smtClean="0"/>
              <a:t>年）</a:t>
            </a:r>
            <a:endParaRPr lang="en-US" altLang="zh-CN" sz="2400" b="1" dirty="0" smtClean="0"/>
          </a:p>
          <a:p>
            <a:pPr>
              <a:lnSpc>
                <a:spcPct val="90000"/>
              </a:lnSpc>
            </a:pPr>
            <a:r>
              <a:rPr lang="en-US" altLang="zh-CN" sz="2400" b="1" dirty="0" smtClean="0"/>
              <a:t>3.</a:t>
            </a:r>
            <a:r>
              <a:rPr lang="zh-CN" altLang="en-US" sz="2400" b="1" dirty="0" smtClean="0"/>
              <a:t>严复：</a:t>
            </a:r>
            <a:r>
              <a:rPr lang="en-US" altLang="zh-CN" sz="2400" b="1" dirty="0" smtClean="0"/>
              <a:t>《</a:t>
            </a:r>
            <a:r>
              <a:rPr lang="zh-CN" altLang="en-US" sz="2400" b="1" dirty="0" smtClean="0"/>
              <a:t>原强</a:t>
            </a:r>
            <a:r>
              <a:rPr lang="en-US" altLang="zh-CN" sz="2400" b="1" dirty="0" smtClean="0"/>
              <a:t>》</a:t>
            </a:r>
            <a:r>
              <a:rPr lang="zh-CN" altLang="en-US" sz="2400" b="1" dirty="0" smtClean="0"/>
              <a:t>（</a:t>
            </a:r>
            <a:r>
              <a:rPr lang="en-US" altLang="zh-CN" sz="2400" b="1" dirty="0" smtClean="0"/>
              <a:t>1895</a:t>
            </a:r>
            <a:r>
              <a:rPr lang="zh-CN" altLang="en-US" sz="2400" b="1" dirty="0" smtClean="0"/>
              <a:t>年</a:t>
            </a:r>
            <a:r>
              <a:rPr lang="en-US" altLang="zh-CN" sz="2400" b="1" dirty="0" smtClean="0"/>
              <a:t>3</a:t>
            </a:r>
            <a:r>
              <a:rPr lang="zh-CN" altLang="en-US" sz="2400" b="1" dirty="0" smtClean="0"/>
              <a:t>月）</a:t>
            </a:r>
            <a:endParaRPr lang="en-US" altLang="zh-CN" sz="2400" b="1" dirty="0" smtClean="0"/>
          </a:p>
          <a:p>
            <a:pPr>
              <a:lnSpc>
                <a:spcPct val="90000"/>
              </a:lnSpc>
              <a:buNone/>
            </a:pPr>
            <a:endParaRPr lang="en-US" altLang="zh-CN" sz="2400" b="1" dirty="0" smtClean="0"/>
          </a:p>
          <a:p>
            <a:pPr>
              <a:lnSpc>
                <a:spcPct val="90000"/>
              </a:lnSpc>
            </a:pPr>
            <a:endParaRPr lang="en-US" altLang="zh-CN" sz="2400" b="1" dirty="0" smtClean="0"/>
          </a:p>
          <a:p>
            <a:pPr>
              <a:lnSpc>
                <a:spcPct val="90000"/>
              </a:lnSpc>
              <a:buNone/>
            </a:pPr>
            <a:endParaRPr lang="zh-CN" altLang="en-US" sz="2400" b="1" dirty="0"/>
          </a:p>
        </p:txBody>
      </p:sp>
      <p:grpSp>
        <p:nvGrpSpPr>
          <p:cNvPr id="2" name="Group 3"/>
          <p:cNvGrpSpPr>
            <a:grpSpLocks/>
          </p:cNvGrpSpPr>
          <p:nvPr/>
        </p:nvGrpSpPr>
        <p:grpSpPr bwMode="auto">
          <a:xfrm>
            <a:off x="251520" y="404664"/>
            <a:ext cx="3960813" cy="1393825"/>
            <a:chOff x="0" y="0"/>
            <a:chExt cx="2495" cy="878"/>
          </a:xfrm>
        </p:grpSpPr>
        <p:sp>
          <p:nvSpPr>
            <p:cNvPr id="124932" name="Text Box 4"/>
            <p:cNvSpPr txBox="1">
              <a:spLocks noChangeArrowheads="1"/>
            </p:cNvSpPr>
            <p:nvPr/>
          </p:nvSpPr>
          <p:spPr bwMode="auto">
            <a:xfrm>
              <a:off x="1134" y="0"/>
              <a:ext cx="1315" cy="368"/>
            </a:xfrm>
            <a:prstGeom prst="rect">
              <a:avLst/>
            </a:prstGeom>
            <a:noFill/>
            <a:ln w="9525">
              <a:noFill/>
              <a:miter lim="800000"/>
              <a:headEnd/>
              <a:tailEnd/>
            </a:ln>
            <a:effectLst/>
          </p:spPr>
          <p:txBody>
            <a:bodyPr wrap="square">
              <a:spAutoFit/>
            </a:bodyPr>
            <a:lstStyle/>
            <a:p>
              <a:pPr algn="ctr" eaLnBrk="0" hangingPunct="0">
                <a:spcBef>
                  <a:spcPct val="50000"/>
                </a:spcBef>
              </a:pPr>
              <a:r>
                <a:rPr lang="zh-CN" altLang="en-US" sz="3200" b="1" dirty="0" smtClean="0">
                  <a:solidFill>
                    <a:srgbClr val="800000"/>
                  </a:solidFill>
                  <a:latin typeface="华文新魏" pitchFamily="2" charset="-122"/>
                  <a:ea typeface="华文新魏" pitchFamily="2" charset="-122"/>
                </a:rPr>
                <a:t>文献</a:t>
              </a:r>
              <a:endParaRPr lang="zh-CN" altLang="en-US" sz="3200" b="1" dirty="0">
                <a:solidFill>
                  <a:srgbClr val="800000"/>
                </a:solidFill>
                <a:latin typeface="华文新魏" pitchFamily="2" charset="-122"/>
                <a:ea typeface="华文新魏" pitchFamily="2" charset="-122"/>
              </a:endParaRPr>
            </a:p>
          </p:txBody>
        </p:sp>
        <p:pic>
          <p:nvPicPr>
            <p:cNvPr id="124933" name="Picture 5" descr="u=2469638031,733601179&amp;gp=24">
              <a:hlinkClick r:id="rId3"/>
            </p:cNvPr>
            <p:cNvPicPr>
              <a:picLocks noChangeAspect="1" noChangeArrowheads="1"/>
            </p:cNvPicPr>
            <p:nvPr/>
          </p:nvPicPr>
          <p:blipFill>
            <a:blip r:embed="rId4" cstate="print"/>
            <a:srcRect t="21547" b="22977"/>
            <a:stretch>
              <a:fillRect/>
            </a:stretch>
          </p:blipFill>
          <p:spPr bwMode="auto">
            <a:xfrm>
              <a:off x="1179" y="408"/>
              <a:ext cx="1316" cy="466"/>
            </a:xfrm>
            <a:prstGeom prst="rect">
              <a:avLst/>
            </a:prstGeom>
            <a:noFill/>
            <a:ln w="9525">
              <a:noFill/>
              <a:miter lim="800000"/>
              <a:headEnd/>
              <a:tailEnd/>
            </a:ln>
          </p:spPr>
        </p:pic>
        <p:pic>
          <p:nvPicPr>
            <p:cNvPr id="124934" name="Picture 6" descr="u=3753423135,3646937240&amp;gp=30">
              <a:hlinkClick r:id="rId5"/>
            </p:cNvPr>
            <p:cNvPicPr>
              <a:picLocks noChangeAspect="1" noChangeArrowheads="1"/>
            </p:cNvPicPr>
            <p:nvPr/>
          </p:nvPicPr>
          <p:blipFill>
            <a:blip r:embed="rId6" cstate="print"/>
            <a:srcRect/>
            <a:stretch>
              <a:fillRect/>
            </a:stretch>
          </p:blipFill>
          <p:spPr bwMode="auto">
            <a:xfrm>
              <a:off x="0" y="136"/>
              <a:ext cx="1134" cy="742"/>
            </a:xfrm>
            <a:prstGeom prst="rect">
              <a:avLst/>
            </a:prstGeom>
            <a:noFill/>
            <a:ln w="9525">
              <a:noFill/>
              <a:miter lim="800000"/>
              <a:headEnd/>
              <a:tailEnd/>
            </a:ln>
          </p:spPr>
        </p:pic>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620688"/>
            <a:ext cx="2160240" cy="782960"/>
          </a:xfrm>
        </p:spPr>
        <p:txBody>
          <a:bodyPr>
            <a:normAutofit fontScale="90000"/>
          </a:bodyPr>
          <a:lstStyle/>
          <a:p>
            <a:r>
              <a:rPr lang="zh-CN" altLang="en-US" b="1" dirty="0" smtClean="0"/>
              <a:t>推荐书目</a:t>
            </a:r>
            <a:endParaRPr lang="zh-CN" altLang="en-US" b="1" dirty="0"/>
          </a:p>
        </p:txBody>
      </p:sp>
      <p:sp>
        <p:nvSpPr>
          <p:cNvPr id="3" name="内容占位符 2"/>
          <p:cNvSpPr>
            <a:spLocks noGrp="1"/>
          </p:cNvSpPr>
          <p:nvPr>
            <p:ph sz="quarter" idx="1"/>
          </p:nvPr>
        </p:nvSpPr>
        <p:spPr>
          <a:xfrm>
            <a:off x="323528" y="2348880"/>
            <a:ext cx="8568952" cy="2520280"/>
          </a:xfrm>
        </p:spPr>
        <p:txBody>
          <a:bodyPr>
            <a:normAutofit fontScale="92500"/>
          </a:bodyPr>
          <a:lstStyle/>
          <a:p>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刘仁坤：</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太平天国兴亡</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（揭示天国盛衰的历史真相），哈尔滨出版社，</a:t>
            </a:r>
            <a:r>
              <a:rPr lang="en-US" altLang="zh-CN" sz="2400" b="1" dirty="0" smtClean="0">
                <a:latin typeface="华文新魏" pitchFamily="2" charset="-122"/>
                <a:ea typeface="华文新魏" pitchFamily="2" charset="-122"/>
              </a:rPr>
              <a:t>2000</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李时岳、胡滨著：</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从闭关到开放</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，人民出版社，</a:t>
            </a:r>
            <a:r>
              <a:rPr lang="en-US" altLang="zh-CN" sz="2400" b="1" dirty="0" smtClean="0">
                <a:latin typeface="华文新魏" pitchFamily="2" charset="-122"/>
                <a:ea typeface="华文新魏" pitchFamily="2" charset="-122"/>
              </a:rPr>
              <a:t>1988</a:t>
            </a:r>
            <a:r>
              <a:rPr lang="zh-CN" altLang="en-US" sz="2400" b="1" dirty="0" smtClean="0">
                <a:latin typeface="华文新魏" pitchFamily="2" charset="-122"/>
                <a:ea typeface="华文新魏" pitchFamily="2" charset="-122"/>
              </a:rPr>
              <a:t>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容闳：</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西学东渐记</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，朝华出版社 ，</a:t>
            </a:r>
            <a:r>
              <a:rPr lang="en-US" altLang="zh-CN" sz="2400" b="1" dirty="0" smtClean="0">
                <a:latin typeface="华文新魏" pitchFamily="2" charset="-122"/>
                <a:ea typeface="华文新魏" pitchFamily="2" charset="-122"/>
              </a:rPr>
              <a:t>2017</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a:p>
            <a:r>
              <a:rPr lang="en-US" altLang="zh-CN" sz="2400" b="1" dirty="0" smtClean="0">
                <a:latin typeface="华文新魏" pitchFamily="2" charset="-122"/>
                <a:ea typeface="华文新魏" pitchFamily="2" charset="-122"/>
              </a:rPr>
              <a:t>4.</a:t>
            </a:r>
            <a:r>
              <a:rPr lang="zh-CN" altLang="en-US" sz="2400" b="1" dirty="0" smtClean="0">
                <a:latin typeface="华文新魏" pitchFamily="2" charset="-122"/>
                <a:ea typeface="华文新魏" pitchFamily="2" charset="-122"/>
              </a:rPr>
              <a:t>王建朗、黄克武： </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两岸新编中国近代史</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晚晴卷</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，社会科学文献出版社，</a:t>
            </a:r>
            <a:r>
              <a:rPr lang="en-US" altLang="zh-CN" sz="2400" b="1" dirty="0" smtClean="0">
                <a:latin typeface="华文新魏" pitchFamily="2" charset="-122"/>
                <a:ea typeface="华文新魏" pitchFamily="2" charset="-122"/>
              </a:rPr>
              <a:t>2016</a:t>
            </a:r>
            <a:r>
              <a:rPr lang="zh-CN" altLang="en-US" sz="2400" b="1" dirty="0" smtClean="0">
                <a:latin typeface="华文新魏" pitchFamily="2" charset="-122"/>
                <a:ea typeface="华文新魏" pitchFamily="2" charset="-122"/>
              </a:rPr>
              <a:t>年版</a:t>
            </a:r>
            <a:endParaRPr lang="en-US" altLang="zh-CN" sz="2400" b="1" dirty="0" smtClean="0">
              <a:latin typeface="华文新魏" pitchFamily="2" charset="-122"/>
              <a:ea typeface="华文新魏" pitchFamily="2" charset="-122"/>
            </a:endParaRPr>
          </a:p>
        </p:txBody>
      </p:sp>
      <p:pic>
        <p:nvPicPr>
          <p:cNvPr id="5" name="Picture 2" descr="http://p0.so.qhmsg.com/bdr/_240_/t01cf60048967160d75.jpg"/>
          <p:cNvPicPr>
            <a:picLocks noChangeAspect="1" noChangeArrowheads="1"/>
          </p:cNvPicPr>
          <p:nvPr/>
        </p:nvPicPr>
        <p:blipFill>
          <a:blip r:embed="rId2" cstate="print"/>
          <a:srcRect/>
          <a:stretch>
            <a:fillRect/>
          </a:stretch>
        </p:blipFill>
        <p:spPr bwMode="auto">
          <a:xfrm>
            <a:off x="251520" y="260648"/>
            <a:ext cx="2132729" cy="1551076"/>
          </a:xfrm>
          <a:prstGeom prst="rect">
            <a:avLst/>
          </a:prstGeom>
          <a:noFill/>
        </p:spPr>
      </p:pic>
    </p:spTree>
    <p:extLst>
      <p:ext uri="{BB962C8B-B14F-4D97-AF65-F5344CB8AC3E}">
        <p14:creationId xmlns="" xmlns:p14="http://schemas.microsoft.com/office/powerpoint/2010/main" val="25863524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timgsa.baidu.com/timg?image&amp;quality=80&amp;size=b9999_10000&amp;sec=1523290253870&amp;di=0af32afc31e6e7da9e079ca1a43ec17e&amp;imgtype=0&amp;src=http%3A%2F%2Fimages.99read.com%2FnewProduct%2F393%2F600.600%2Fa0000073297.jpg"/>
          <p:cNvPicPr>
            <a:picLocks noChangeAspect="1" noChangeArrowheads="1"/>
          </p:cNvPicPr>
          <p:nvPr/>
        </p:nvPicPr>
        <p:blipFill>
          <a:blip r:embed="rId2" cstate="print"/>
          <a:srcRect/>
          <a:stretch>
            <a:fillRect/>
          </a:stretch>
        </p:blipFill>
        <p:spPr bwMode="auto">
          <a:xfrm>
            <a:off x="6204307" y="3356992"/>
            <a:ext cx="2939693" cy="2952328"/>
          </a:xfrm>
          <a:prstGeom prst="rect">
            <a:avLst/>
          </a:prstGeom>
          <a:noFill/>
        </p:spPr>
      </p:pic>
      <p:pic>
        <p:nvPicPr>
          <p:cNvPr id="192514" name="Picture 2" descr="http://jds.cass.cn/UploadFiles/ywzl/2016/3/201603141054361797.jpg"/>
          <p:cNvPicPr>
            <a:picLocks noChangeAspect="1" noChangeArrowheads="1"/>
          </p:cNvPicPr>
          <p:nvPr/>
        </p:nvPicPr>
        <p:blipFill>
          <a:blip r:embed="rId3" cstate="print"/>
          <a:srcRect/>
          <a:stretch>
            <a:fillRect/>
          </a:stretch>
        </p:blipFill>
        <p:spPr bwMode="auto">
          <a:xfrm>
            <a:off x="4860032" y="260648"/>
            <a:ext cx="1944216" cy="2748064"/>
          </a:xfrm>
          <a:prstGeom prst="rect">
            <a:avLst/>
          </a:prstGeom>
          <a:noFill/>
        </p:spPr>
      </p:pic>
      <p:sp>
        <p:nvSpPr>
          <p:cNvPr id="2" name="标题 1"/>
          <p:cNvSpPr>
            <a:spLocks noGrp="1"/>
          </p:cNvSpPr>
          <p:nvPr>
            <p:ph type="title"/>
          </p:nvPr>
        </p:nvSpPr>
        <p:spPr>
          <a:xfrm>
            <a:off x="2627784" y="620688"/>
            <a:ext cx="2160240" cy="782960"/>
          </a:xfrm>
        </p:spPr>
        <p:txBody>
          <a:bodyPr>
            <a:normAutofit fontScale="90000"/>
          </a:bodyPr>
          <a:lstStyle/>
          <a:p>
            <a:r>
              <a:rPr lang="zh-CN" altLang="en-US" b="1" dirty="0" smtClean="0"/>
              <a:t>推荐书目</a:t>
            </a:r>
            <a:endParaRPr lang="zh-CN" altLang="en-US" b="1" dirty="0"/>
          </a:p>
        </p:txBody>
      </p:sp>
      <p:pic>
        <p:nvPicPr>
          <p:cNvPr id="5" name="Picture 2" descr="http://p0.so.qhmsg.com/bdr/_240_/t01cf60048967160d75.jpg"/>
          <p:cNvPicPr>
            <a:picLocks noChangeAspect="1" noChangeArrowheads="1"/>
          </p:cNvPicPr>
          <p:nvPr/>
        </p:nvPicPr>
        <p:blipFill>
          <a:blip r:embed="rId4" cstate="print"/>
          <a:srcRect/>
          <a:stretch>
            <a:fillRect/>
          </a:stretch>
        </p:blipFill>
        <p:spPr bwMode="auto">
          <a:xfrm>
            <a:off x="251520" y="260648"/>
            <a:ext cx="2132729" cy="1551076"/>
          </a:xfrm>
          <a:prstGeom prst="rect">
            <a:avLst/>
          </a:prstGeom>
          <a:noFill/>
        </p:spPr>
      </p:pic>
      <p:pic>
        <p:nvPicPr>
          <p:cNvPr id="185348" name="Picture 4" descr="https://pic2.zhimg.com/a8b6f3129a18a883c52a9571bb95f2e1_b.jpg"/>
          <p:cNvPicPr>
            <a:picLocks noChangeAspect="1" noChangeArrowheads="1"/>
          </p:cNvPicPr>
          <p:nvPr/>
        </p:nvPicPr>
        <p:blipFill>
          <a:blip r:embed="rId5" cstate="print"/>
          <a:srcRect/>
          <a:stretch>
            <a:fillRect/>
          </a:stretch>
        </p:blipFill>
        <p:spPr bwMode="auto">
          <a:xfrm>
            <a:off x="0" y="2780928"/>
            <a:ext cx="2070595" cy="2376264"/>
          </a:xfrm>
          <a:prstGeom prst="rect">
            <a:avLst/>
          </a:prstGeom>
          <a:noFill/>
        </p:spPr>
      </p:pic>
      <p:pic>
        <p:nvPicPr>
          <p:cNvPr id="10" name="Picture 4" descr="从晚清重臣到立宪皇帝真实的袁世凯&#10;"/>
          <p:cNvPicPr>
            <a:picLocks noChangeAspect="1" noChangeArrowheads="1"/>
          </p:cNvPicPr>
          <p:nvPr/>
        </p:nvPicPr>
        <p:blipFill>
          <a:blip r:embed="rId6" cstate="print"/>
          <a:srcRect/>
          <a:stretch>
            <a:fillRect/>
          </a:stretch>
        </p:blipFill>
        <p:spPr bwMode="auto">
          <a:xfrm>
            <a:off x="3851920" y="3356992"/>
            <a:ext cx="2808312" cy="3175037"/>
          </a:xfrm>
          <a:prstGeom prst="rect">
            <a:avLst/>
          </a:prstGeom>
          <a:noFill/>
        </p:spPr>
      </p:pic>
      <p:pic>
        <p:nvPicPr>
          <p:cNvPr id="11" name="Picture 2" descr="https://gss1.bdstatic.com/9vo3dSag_xI4khGkpoWK1HF6hhy/baike/w%3D268%3Bg%3D0/sign=58959dfe283fb80e0cd166d10eea4813/b8014a90f603738df00b9dedba1bb051f919ecb8.jpg"/>
          <p:cNvPicPr>
            <a:picLocks noChangeAspect="1" noChangeArrowheads="1"/>
          </p:cNvPicPr>
          <p:nvPr/>
        </p:nvPicPr>
        <p:blipFill>
          <a:blip r:embed="rId7" cstate="print"/>
          <a:srcRect/>
          <a:stretch>
            <a:fillRect/>
          </a:stretch>
        </p:blipFill>
        <p:spPr bwMode="auto">
          <a:xfrm>
            <a:off x="1907704" y="4077072"/>
            <a:ext cx="2051214" cy="2447668"/>
          </a:xfrm>
          <a:prstGeom prst="rect">
            <a:avLst/>
          </a:prstGeom>
          <a:noFill/>
        </p:spPr>
      </p:pic>
      <p:pic>
        <p:nvPicPr>
          <p:cNvPr id="185350" name="Picture 6" descr="http://d.hiphotos.baidu.com/baike/w%3D268%3Bg%3D0/sign=e37af022337adab43dd01c45b3efd421/8d5494eef01f3a29369696c49c25bc315c607c59.jpg"/>
          <p:cNvPicPr>
            <a:picLocks noChangeAspect="1" noChangeArrowheads="1"/>
          </p:cNvPicPr>
          <p:nvPr/>
        </p:nvPicPr>
        <p:blipFill>
          <a:blip r:embed="rId8" cstate="print"/>
          <a:srcRect/>
          <a:stretch>
            <a:fillRect/>
          </a:stretch>
        </p:blipFill>
        <p:spPr bwMode="auto">
          <a:xfrm>
            <a:off x="2051720" y="1628800"/>
            <a:ext cx="1998995" cy="2448272"/>
          </a:xfrm>
          <a:prstGeom prst="rect">
            <a:avLst/>
          </a:prstGeom>
          <a:noFill/>
        </p:spPr>
      </p:pic>
      <p:pic>
        <p:nvPicPr>
          <p:cNvPr id="185354" name="Picture 10" descr="https://img1.doubanio.com/lpic/s3569548.jpg"/>
          <p:cNvPicPr>
            <a:picLocks noChangeAspect="1" noChangeArrowheads="1"/>
          </p:cNvPicPr>
          <p:nvPr/>
        </p:nvPicPr>
        <p:blipFill>
          <a:blip r:embed="rId9" cstate="print"/>
          <a:srcRect/>
          <a:stretch>
            <a:fillRect/>
          </a:stretch>
        </p:blipFill>
        <p:spPr bwMode="auto">
          <a:xfrm>
            <a:off x="6948264" y="404664"/>
            <a:ext cx="2039642" cy="2492896"/>
          </a:xfrm>
          <a:prstGeom prst="rect">
            <a:avLst/>
          </a:prstGeom>
          <a:noFill/>
        </p:spPr>
      </p:pic>
    </p:spTree>
    <p:extLst>
      <p:ext uri="{BB962C8B-B14F-4D97-AF65-F5344CB8AC3E}">
        <p14:creationId xmlns="" xmlns:p14="http://schemas.microsoft.com/office/powerpoint/2010/main" val="258635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2"/>
          <p:cNvSpPr>
            <a:spLocks noChangeArrowheads="1" noChangeShapeType="1"/>
          </p:cNvSpPr>
          <p:nvPr/>
        </p:nvSpPr>
        <p:spPr bwMode="auto">
          <a:xfrm>
            <a:off x="755576" y="1340768"/>
            <a:ext cx="2736850" cy="376461"/>
          </a:xfrm>
          <a:prstGeom prst="rect">
            <a:avLst/>
          </a:prstGeom>
        </p:spPr>
        <p:txBody>
          <a:bodyPr wrap="none" fromWordArt="1">
            <a:prstTxWarp prst="textPlain">
              <a:avLst>
                <a:gd name="adj" fmla="val 50000"/>
              </a:avLst>
            </a:prstTxWarp>
          </a:bodyPr>
          <a:lstStyle/>
          <a:p>
            <a:pPr algn="ctr"/>
            <a:r>
              <a:rPr lang="zh-CN" altLang="en-US"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永安建制（</a:t>
            </a:r>
            <a:r>
              <a:rPr lang="en-US" altLang="zh-CN"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1851·9</a:t>
            </a:r>
            <a:r>
              <a:rPr lang="zh-CN" altLang="en-US" sz="2400" b="1" dirty="0">
                <a:ln w="9525">
                  <a:solidFill>
                    <a:schemeClr val="tx1"/>
                  </a:solidFill>
                  <a:round/>
                  <a:headEnd/>
                  <a:tailEnd/>
                </a:ln>
                <a:solidFill>
                  <a:srgbClr val="800000"/>
                </a:solidFill>
                <a:effectLst>
                  <a:outerShdw dist="35921" dir="2700000" algn="ctr" rotWithShape="0">
                    <a:srgbClr val="C0C0C0"/>
                  </a:outerShdw>
                </a:effectLst>
                <a:latin typeface="黑体"/>
                <a:ea typeface="黑体"/>
              </a:rPr>
              <a:t>）</a:t>
            </a:r>
          </a:p>
        </p:txBody>
      </p:sp>
      <p:pic>
        <p:nvPicPr>
          <p:cNvPr id="14339" name="Picture 3" descr="永安建制"/>
          <p:cNvPicPr>
            <a:picLocks noChangeAspect="1" noChangeArrowheads="1"/>
          </p:cNvPicPr>
          <p:nvPr/>
        </p:nvPicPr>
        <p:blipFill>
          <a:blip r:embed="rId2" cstate="print"/>
          <a:srcRect/>
          <a:stretch>
            <a:fillRect/>
          </a:stretch>
        </p:blipFill>
        <p:spPr bwMode="auto">
          <a:xfrm>
            <a:off x="5715000" y="1371600"/>
            <a:ext cx="3124200" cy="4010025"/>
          </a:xfrm>
          <a:prstGeom prst="rect">
            <a:avLst/>
          </a:prstGeom>
          <a:noFill/>
          <a:ln w="9525">
            <a:noFill/>
            <a:miter lim="800000"/>
            <a:headEnd/>
            <a:tailEnd/>
          </a:ln>
        </p:spPr>
      </p:pic>
      <p:sp>
        <p:nvSpPr>
          <p:cNvPr id="14340" name="WordArt 4"/>
          <p:cNvSpPr>
            <a:spLocks noChangeArrowheads="1" noChangeShapeType="1"/>
          </p:cNvSpPr>
          <p:nvPr/>
        </p:nvSpPr>
        <p:spPr bwMode="auto">
          <a:xfrm>
            <a:off x="6019800" y="5638800"/>
            <a:ext cx="2438400" cy="457200"/>
          </a:xfrm>
          <a:prstGeom prst="rect">
            <a:avLst/>
          </a:prstGeom>
        </p:spPr>
        <p:txBody>
          <a:bodyPr wrap="none" fromWordArt="1">
            <a:prstTxWarp prst="textPlain">
              <a:avLst>
                <a:gd name="adj" fmla="val 50000"/>
              </a:avLst>
            </a:prstTxWarp>
          </a:bodyPr>
          <a:lstStyle/>
          <a:p>
            <a:pPr algn="ctr"/>
            <a:r>
              <a:rPr lang="zh-CN" altLang="en-US" sz="2400" b="1" kern="10">
                <a:ln w="19050">
                  <a:solidFill>
                    <a:schemeClr val="tx1"/>
                  </a:solidFill>
                  <a:round/>
                  <a:headEnd/>
                  <a:tailEnd/>
                </a:ln>
                <a:solidFill>
                  <a:srgbClr val="800000"/>
                </a:solidFill>
                <a:effectLst>
                  <a:outerShdw dist="35921" dir="2700000" algn="ctr" rotWithShape="0">
                    <a:srgbClr val="990000"/>
                  </a:outerShdw>
                </a:effectLst>
                <a:latin typeface="黑体"/>
                <a:ea typeface="黑体"/>
              </a:rPr>
              <a:t>（初步建立政权）</a:t>
            </a:r>
          </a:p>
        </p:txBody>
      </p:sp>
      <p:sp>
        <p:nvSpPr>
          <p:cNvPr id="14341" name="Rectangle 5"/>
          <p:cNvSpPr>
            <a:spLocks noChangeArrowheads="1"/>
          </p:cNvSpPr>
          <p:nvPr/>
        </p:nvSpPr>
        <p:spPr bwMode="auto">
          <a:xfrm>
            <a:off x="179512" y="260648"/>
            <a:ext cx="8215064" cy="1066800"/>
          </a:xfrm>
          <a:prstGeom prst="rect">
            <a:avLst/>
          </a:prstGeom>
          <a:noFill/>
          <a:ln w="9525">
            <a:noFill/>
            <a:miter lim="800000"/>
            <a:headEnd/>
            <a:tailEnd/>
          </a:ln>
          <a:effectLst/>
        </p:spPr>
        <p:txBody>
          <a:bodyPr/>
          <a:lstStyle/>
          <a:p>
            <a:pPr>
              <a:buFontTx/>
              <a:buNone/>
            </a:pPr>
            <a:r>
              <a:rPr lang="zh-CN" altLang="en-US" sz="4400" b="1" dirty="0">
                <a:latin typeface="Garamond" pitchFamily="18" charset="0"/>
              </a:rPr>
              <a:t>（</a:t>
            </a:r>
            <a:r>
              <a:rPr lang="en-US" altLang="zh-CN" sz="4400" b="1" dirty="0">
                <a:latin typeface="Garamond" pitchFamily="18" charset="0"/>
              </a:rPr>
              <a:t>3</a:t>
            </a:r>
            <a:r>
              <a:rPr lang="zh-CN" altLang="en-US" sz="4400" b="1" dirty="0">
                <a:latin typeface="Garamond" pitchFamily="18" charset="0"/>
              </a:rPr>
              <a:t>）太平天国运动的前期斗争</a:t>
            </a:r>
          </a:p>
        </p:txBody>
      </p:sp>
      <p:pic>
        <p:nvPicPr>
          <p:cNvPr id="14342" name="Picture 6" descr="太平天国前期形势"/>
          <p:cNvPicPr>
            <a:picLocks noChangeAspect="1" noChangeArrowheads="1"/>
          </p:cNvPicPr>
          <p:nvPr/>
        </p:nvPicPr>
        <p:blipFill>
          <a:blip r:embed="rId3" cstate="print"/>
          <a:srcRect/>
          <a:stretch>
            <a:fillRect/>
          </a:stretch>
        </p:blipFill>
        <p:spPr bwMode="auto">
          <a:xfrm>
            <a:off x="179512" y="1844824"/>
            <a:ext cx="5437325" cy="43924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0-#ppt_w/2"/>
                                          </p:val>
                                        </p:tav>
                                        <p:tav tm="100000">
                                          <p:val>
                                            <p:strVal val="#ppt_x"/>
                                          </p:val>
                                        </p:tav>
                                      </p:tavLst>
                                    </p:anim>
                                    <p:anim calcmode="lin" valueType="num">
                                      <p:cBhvr additive="base">
                                        <p:cTn id="8" dur="500" fill="hold"/>
                                        <p:tgtEl>
                                          <p:spTgt spid="143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40"/>
                                        </p:tgtEl>
                                        <p:attrNameLst>
                                          <p:attrName>style.visibility</p:attrName>
                                        </p:attrNameLst>
                                      </p:cBhvr>
                                      <p:to>
                                        <p:strVal val="visible"/>
                                      </p:to>
                                    </p:set>
                                    <p:anim calcmode="lin" valueType="num">
                                      <p:cBhvr additive="base">
                                        <p:cTn id="13" dur="500" fill="hold"/>
                                        <p:tgtEl>
                                          <p:spTgt spid="14340"/>
                                        </p:tgtEl>
                                        <p:attrNameLst>
                                          <p:attrName>ppt_x</p:attrName>
                                        </p:attrNameLst>
                                      </p:cBhvr>
                                      <p:tavLst>
                                        <p:tav tm="0">
                                          <p:val>
                                            <p:strVal val="0-#ppt_w/2"/>
                                          </p:val>
                                        </p:tav>
                                        <p:tav tm="100000">
                                          <p:val>
                                            <p:strVal val="#ppt_x"/>
                                          </p:val>
                                        </p:tav>
                                      </p:tavLst>
                                    </p:anim>
                                    <p:anim calcmode="lin" valueType="num">
                                      <p:cBhvr additive="base">
                                        <p:cTn id="14"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67544" y="274638"/>
            <a:ext cx="2736304" cy="850106"/>
          </a:xfrm>
        </p:spPr>
        <p:txBody>
          <a:bodyPr>
            <a:normAutofit/>
          </a:bodyPr>
          <a:lstStyle/>
          <a:p>
            <a:r>
              <a:rPr lang="zh-CN" altLang="en-US" b="1" dirty="0" smtClean="0"/>
              <a:t>推荐视频</a:t>
            </a:r>
            <a:endParaRPr lang="zh-CN" altLang="en-US" b="1" dirty="0"/>
          </a:p>
        </p:txBody>
      </p:sp>
      <p:pic>
        <p:nvPicPr>
          <p:cNvPr id="195586" name="Picture 2" descr="https://gss2.bdstatic.com/9fo3dSag_xI4khGkpoWK1HF6hhy/baike/c0%3Dbaike92%2C5%2C5%2C92%2C30/sign=bc264d8cbb014a9095334eefc81e5277/64380cd7912397dd03756a3a5b82b2b7d0a28784.jpg"/>
          <p:cNvPicPr>
            <a:picLocks noChangeAspect="1" noChangeArrowheads="1"/>
          </p:cNvPicPr>
          <p:nvPr/>
        </p:nvPicPr>
        <p:blipFill>
          <a:blip r:embed="rId2" cstate="print"/>
          <a:srcRect/>
          <a:stretch>
            <a:fillRect/>
          </a:stretch>
        </p:blipFill>
        <p:spPr bwMode="auto">
          <a:xfrm>
            <a:off x="179512" y="2060848"/>
            <a:ext cx="2602260" cy="4507115"/>
          </a:xfrm>
          <a:prstGeom prst="rect">
            <a:avLst/>
          </a:prstGeom>
          <a:noFill/>
        </p:spPr>
      </p:pic>
      <p:pic>
        <p:nvPicPr>
          <p:cNvPr id="195588" name="Picture 4" descr="https://timgsa.baidu.com/timg?image&amp;quality=80&amp;size=b9999_10000&amp;sec=1522250332227&amp;di=4a3b3f02867943f7157b1e88eed51971&amp;imgtype=jpg&amp;src=http%3A%2F%2Fimg0.imgtn.bdimg.com%2Fit%2Fu%3D3674541275%2C3579602872%26fm%3D214%26gp%3D0.jpg"/>
          <p:cNvPicPr>
            <a:picLocks noChangeAspect="1" noChangeArrowheads="1"/>
          </p:cNvPicPr>
          <p:nvPr/>
        </p:nvPicPr>
        <p:blipFill>
          <a:blip r:embed="rId3" cstate="print"/>
          <a:srcRect/>
          <a:stretch>
            <a:fillRect/>
          </a:stretch>
        </p:blipFill>
        <p:spPr bwMode="auto">
          <a:xfrm>
            <a:off x="6084168" y="476672"/>
            <a:ext cx="2520280" cy="2963861"/>
          </a:xfrm>
          <a:prstGeom prst="rect">
            <a:avLst/>
          </a:prstGeom>
          <a:noFill/>
        </p:spPr>
      </p:pic>
      <p:pic>
        <p:nvPicPr>
          <p:cNvPr id="195590" name="Picture 6" descr="船政学堂"/>
          <p:cNvPicPr>
            <a:picLocks noChangeAspect="1" noChangeArrowheads="1"/>
          </p:cNvPicPr>
          <p:nvPr/>
        </p:nvPicPr>
        <p:blipFill>
          <a:blip r:embed="rId4" cstate="print"/>
          <a:srcRect/>
          <a:stretch>
            <a:fillRect/>
          </a:stretch>
        </p:blipFill>
        <p:spPr bwMode="auto">
          <a:xfrm>
            <a:off x="3347863" y="404664"/>
            <a:ext cx="2248055" cy="2880320"/>
          </a:xfrm>
          <a:prstGeom prst="rect">
            <a:avLst/>
          </a:prstGeom>
          <a:noFill/>
        </p:spPr>
      </p:pic>
      <p:pic>
        <p:nvPicPr>
          <p:cNvPr id="195596" name="Picture 12" descr="https://timgsa.baidu.com/timg?image&amp;quality=80&amp;size=b9999_10000&amp;sec=1522250859809&amp;di=0d070164b53b6ae7b4a860aff7005225&amp;imgtype=0&amp;src=http%3A%2F%2Fwap.cmread.com%2Fr%2Fcover_file%2F9784%2F404909784%2F20150305134318%2Fcover600800.jpg"/>
          <p:cNvPicPr>
            <a:picLocks noChangeAspect="1" noChangeArrowheads="1"/>
          </p:cNvPicPr>
          <p:nvPr/>
        </p:nvPicPr>
        <p:blipFill>
          <a:blip r:embed="rId5" cstate="print"/>
          <a:srcRect/>
          <a:stretch>
            <a:fillRect/>
          </a:stretch>
        </p:blipFill>
        <p:spPr bwMode="auto">
          <a:xfrm>
            <a:off x="2915816" y="3356992"/>
            <a:ext cx="2701175" cy="3168352"/>
          </a:xfrm>
          <a:prstGeom prst="rect">
            <a:avLst/>
          </a:prstGeom>
          <a:noFill/>
        </p:spPr>
      </p:pic>
      <p:pic>
        <p:nvPicPr>
          <p:cNvPr id="196610" name="Picture 2" descr="https://gss3.bdstatic.com/7Po3dSag_xI4khGkpoWK1HF6hhy/baike/w%3D268%3Bg%3D0/sign=01bc3488a5af2eddd4f14eefb52b66d4/eac4b74543a98226b84961a98382b9014b90ebb0.jpg"/>
          <p:cNvPicPr>
            <a:picLocks noChangeAspect="1" noChangeArrowheads="1"/>
          </p:cNvPicPr>
          <p:nvPr/>
        </p:nvPicPr>
        <p:blipFill>
          <a:blip r:embed="rId6" cstate="print"/>
          <a:srcRect/>
          <a:stretch>
            <a:fillRect/>
          </a:stretch>
        </p:blipFill>
        <p:spPr bwMode="auto">
          <a:xfrm>
            <a:off x="5652120" y="3861048"/>
            <a:ext cx="3378340" cy="216024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AutoShape 3"/>
          <p:cNvSpPr>
            <a:spLocks noChangeArrowheads="1"/>
          </p:cNvSpPr>
          <p:nvPr/>
        </p:nvSpPr>
        <p:spPr bwMode="auto">
          <a:xfrm>
            <a:off x="5148064" y="2636912"/>
            <a:ext cx="3638550" cy="3733800"/>
          </a:xfrm>
          <a:prstGeom prst="cloudCallout">
            <a:avLst>
              <a:gd name="adj1" fmla="val -128248"/>
              <a:gd name="adj2" fmla="val -63101"/>
            </a:avLst>
          </a:prstGeom>
          <a:solidFill>
            <a:srgbClr val="FFFFFF"/>
          </a:solidFill>
          <a:ln w="9525">
            <a:solidFill>
              <a:schemeClr val="tx1"/>
            </a:solidFill>
            <a:round/>
            <a:headEnd/>
            <a:tailEnd/>
          </a:ln>
          <a:effectLst/>
        </p:spPr>
        <p:txBody>
          <a:bodyPr anchor="ctr" anchorCtr="1"/>
          <a:lstStyle/>
          <a:p>
            <a:pPr>
              <a:spcBef>
                <a:spcPct val="20000"/>
              </a:spcBef>
              <a:buClr>
                <a:schemeClr val="accent1"/>
              </a:buClr>
              <a:buSzPct val="65000"/>
              <a:buFont typeface="Wingdings" pitchFamily="2" charset="2"/>
              <a:buChar char="n"/>
            </a:pPr>
            <a:r>
              <a:rPr lang="zh-CN" altLang="en-US" sz="2400" b="1" dirty="0">
                <a:solidFill>
                  <a:schemeClr val="tx2"/>
                </a:solidFill>
                <a:latin typeface="华文新魏" pitchFamily="2" charset="-122"/>
                <a:ea typeface="华文新魏" pitchFamily="2" charset="-122"/>
              </a:rPr>
              <a:t>   </a:t>
            </a:r>
            <a:r>
              <a:rPr lang="zh-CN" altLang="en-US" sz="2400" b="1" dirty="0"/>
              <a:t>“执古以绳今，是为诬今；执今以律古，是为诬古 。” </a:t>
            </a:r>
          </a:p>
          <a:p>
            <a:r>
              <a:rPr lang="zh-CN" altLang="en-US" sz="2400" b="1" dirty="0" smtClean="0">
                <a:solidFill>
                  <a:schemeClr val="tx2"/>
                </a:solidFill>
                <a:latin typeface="华文新魏" pitchFamily="2" charset="-122"/>
                <a:ea typeface="华文新魏" pitchFamily="2" charset="-122"/>
              </a:rPr>
              <a:t>              </a:t>
            </a:r>
            <a:endParaRPr lang="zh-CN" altLang="en-US" sz="2400" b="1" dirty="0">
              <a:solidFill>
                <a:schemeClr val="tx2"/>
              </a:solidFill>
              <a:latin typeface="华文新魏" pitchFamily="2" charset="-122"/>
              <a:ea typeface="华文新魏" pitchFamily="2" charset="-122"/>
            </a:endParaRPr>
          </a:p>
          <a:p>
            <a:endParaRPr lang="zh-CN" altLang="en-US" sz="2400" b="1" dirty="0">
              <a:solidFill>
                <a:schemeClr val="tx2"/>
              </a:solidFill>
              <a:latin typeface="华文新魏" pitchFamily="2" charset="-122"/>
              <a:ea typeface="华文新魏" pitchFamily="2" charset="-122"/>
            </a:endParaRPr>
          </a:p>
        </p:txBody>
      </p:sp>
      <p:grpSp>
        <p:nvGrpSpPr>
          <p:cNvPr id="5" name="组合 4"/>
          <p:cNvGrpSpPr/>
          <p:nvPr/>
        </p:nvGrpSpPr>
        <p:grpSpPr>
          <a:xfrm>
            <a:off x="323528" y="332656"/>
            <a:ext cx="3055938" cy="3581400"/>
            <a:chOff x="323528" y="332656"/>
            <a:chExt cx="3055938" cy="3581400"/>
          </a:xfrm>
        </p:grpSpPr>
        <p:pic>
          <p:nvPicPr>
            <p:cNvPr id="126978" name="Picture 2" descr="01000000000000119080298551557_s"/>
            <p:cNvPicPr>
              <a:picLocks noChangeAspect="1" noChangeArrowheads="1"/>
            </p:cNvPicPr>
            <p:nvPr/>
          </p:nvPicPr>
          <p:blipFill>
            <a:blip r:embed="rId2" cstate="print"/>
            <a:srcRect/>
            <a:stretch>
              <a:fillRect/>
            </a:stretch>
          </p:blipFill>
          <p:spPr bwMode="auto">
            <a:xfrm>
              <a:off x="323528" y="332656"/>
              <a:ext cx="3055938" cy="3581400"/>
            </a:xfrm>
            <a:prstGeom prst="rect">
              <a:avLst/>
            </a:prstGeom>
            <a:noFill/>
            <a:ln w="9525">
              <a:noFill/>
              <a:miter lim="800000"/>
              <a:headEnd/>
              <a:tailEnd/>
            </a:ln>
          </p:spPr>
        </p:pic>
        <p:sp>
          <p:nvSpPr>
            <p:cNvPr id="4" name="矩形 3"/>
            <p:cNvSpPr/>
            <p:nvPr/>
          </p:nvSpPr>
          <p:spPr>
            <a:xfrm>
              <a:off x="2123728" y="3573016"/>
              <a:ext cx="1191352" cy="276999"/>
            </a:xfrm>
            <a:prstGeom prst="rect">
              <a:avLst/>
            </a:prstGeom>
          </p:spPr>
          <p:txBody>
            <a:bodyPr wrap="none">
              <a:spAutoFit/>
            </a:bodyPr>
            <a:lstStyle/>
            <a:p>
              <a:r>
                <a:rPr lang="zh-CN" altLang="en-US" sz="1200" b="1" dirty="0" smtClean="0"/>
                <a:t>（</a:t>
              </a:r>
              <a:r>
                <a:rPr lang="en-US" altLang="zh-CN" sz="1200" b="1" dirty="0" smtClean="0"/>
                <a:t>1794-1857</a:t>
              </a:r>
              <a:r>
                <a:rPr lang="zh-CN" altLang="en-US" sz="1200" b="1" dirty="0" smtClean="0"/>
                <a:t>）</a:t>
              </a:r>
              <a:endParaRPr lang="zh-CN" alt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animEffect transition="in" filter="fade">
                                      <p:cBhvr>
                                        <p:cTn id="7" dur="100"/>
                                        <p:tgtEl>
                                          <p:spTgt spid="126979"/>
                                        </p:tgtEl>
                                      </p:cBhvr>
                                    </p:animEffect>
                                    <p:anim calcmode="lin" valueType="num">
                                      <p:cBhvr>
                                        <p:cTn id="8" dur="400" fill="hold"/>
                                        <p:tgtEl>
                                          <p:spTgt spid="126979"/>
                                        </p:tgtEl>
                                        <p:attrNameLst>
                                          <p:attrName>ppt_x</p:attrName>
                                        </p:attrNameLst>
                                      </p:cBhvr>
                                      <p:tavLst>
                                        <p:tav tm="0">
                                          <p:val>
                                            <p:strVal val="#ppt_x"/>
                                          </p:val>
                                        </p:tav>
                                        <p:tav tm="100000">
                                          <p:val>
                                            <p:strVal val="#ppt_x"/>
                                          </p:val>
                                        </p:tav>
                                      </p:tavLst>
                                    </p:anim>
                                    <p:anim calcmode="lin" valueType="num">
                                      <p:cBhvr>
                                        <p:cTn id="9" dur="400" fill="hold"/>
                                        <p:tgtEl>
                                          <p:spTgt spid="12697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2697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2697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8" name="Picture 16" descr="http://p2.so.qhmsg.com/bdr/_240_/t01e677200896edc8fc.jpg"/>
          <p:cNvPicPr>
            <a:picLocks noChangeAspect="1" noChangeArrowheads="1"/>
          </p:cNvPicPr>
          <p:nvPr/>
        </p:nvPicPr>
        <p:blipFill>
          <a:blip r:embed="rId2" cstate="print"/>
          <a:srcRect/>
          <a:stretch>
            <a:fillRect/>
          </a:stretch>
        </p:blipFill>
        <p:spPr bwMode="auto">
          <a:xfrm>
            <a:off x="3275856" y="4149080"/>
            <a:ext cx="1927786" cy="2141984"/>
          </a:xfrm>
          <a:prstGeom prst="rect">
            <a:avLst/>
          </a:prstGeom>
          <a:noFill/>
        </p:spPr>
      </p:pic>
      <p:pic>
        <p:nvPicPr>
          <p:cNvPr id="49156" name="Picture 4" descr="http://p1.so.qhmsg.com/bdr/_240_/t015eabff6bf657b606.jpg"/>
          <p:cNvPicPr>
            <a:picLocks noChangeAspect="1" noChangeArrowheads="1"/>
          </p:cNvPicPr>
          <p:nvPr/>
        </p:nvPicPr>
        <p:blipFill>
          <a:blip r:embed="rId3" cstate="print"/>
          <a:srcRect/>
          <a:stretch>
            <a:fillRect/>
          </a:stretch>
        </p:blipFill>
        <p:spPr bwMode="auto">
          <a:xfrm>
            <a:off x="1043608" y="3140968"/>
            <a:ext cx="1866900" cy="2286000"/>
          </a:xfrm>
          <a:prstGeom prst="rect">
            <a:avLst/>
          </a:prstGeom>
          <a:noFill/>
        </p:spPr>
      </p:pic>
      <p:sp>
        <p:nvSpPr>
          <p:cNvPr id="14338" name="AutoShape 2"/>
          <p:cNvSpPr>
            <a:spLocks noChangeArrowheads="1"/>
          </p:cNvSpPr>
          <p:nvPr/>
        </p:nvSpPr>
        <p:spPr bwMode="auto">
          <a:xfrm>
            <a:off x="1908175" y="549275"/>
            <a:ext cx="4248150" cy="2259013"/>
          </a:xfrm>
          <a:prstGeom prst="cloudCallout">
            <a:avLst>
              <a:gd name="adj1" fmla="val -44768"/>
              <a:gd name="adj2" fmla="val 105751"/>
            </a:avLst>
          </a:prstGeom>
          <a:solidFill>
            <a:srgbClr val="FFFFFF"/>
          </a:solidFill>
          <a:ln w="9525">
            <a:solidFill>
              <a:schemeClr val="tx1"/>
            </a:solidFill>
            <a:round/>
            <a:headEnd/>
            <a:tailEnd/>
          </a:ln>
        </p:spPr>
        <p:txBody>
          <a:bodyPr anchor="ctr" anchorCtr="1"/>
          <a:lstStyle/>
          <a:p>
            <a:pPr algn="l" eaLnBrk="0" hangingPunct="0"/>
            <a:r>
              <a:rPr lang="zh-CN" altLang="en-US" sz="3600" b="1" dirty="0">
                <a:solidFill>
                  <a:srgbClr val="7030A0"/>
                </a:solidFill>
              </a:rPr>
              <a:t>休息一下吧</a:t>
            </a:r>
          </a:p>
        </p:txBody>
      </p:sp>
      <p:sp>
        <p:nvSpPr>
          <p:cNvPr id="14342" name="Line 6"/>
          <p:cNvSpPr>
            <a:spLocks noChangeShapeType="1"/>
          </p:cNvSpPr>
          <p:nvPr/>
        </p:nvSpPr>
        <p:spPr bwMode="auto">
          <a:xfrm>
            <a:off x="2627313" y="4076700"/>
            <a:ext cx="4032250" cy="0"/>
          </a:xfrm>
          <a:prstGeom prst="line">
            <a:avLst/>
          </a:prstGeom>
          <a:noFill/>
          <a:ln w="9525">
            <a:solidFill>
              <a:schemeClr val="tx1"/>
            </a:solidFill>
            <a:round/>
            <a:headEnd/>
            <a:tailEnd type="triangle" w="med" len="med"/>
          </a:ln>
        </p:spPr>
        <p:txBody>
          <a:bodyPr wrap="none"/>
          <a:lstStyle/>
          <a:p>
            <a:endParaRPr lang="zh-CN" altLang="en-US"/>
          </a:p>
        </p:txBody>
      </p:sp>
      <p:sp>
        <p:nvSpPr>
          <p:cNvPr id="14343" name="Line 7"/>
          <p:cNvSpPr>
            <a:spLocks noChangeShapeType="1"/>
          </p:cNvSpPr>
          <p:nvPr/>
        </p:nvSpPr>
        <p:spPr bwMode="auto">
          <a:xfrm>
            <a:off x="3492500" y="4076700"/>
            <a:ext cx="431800" cy="504825"/>
          </a:xfrm>
          <a:prstGeom prst="line">
            <a:avLst/>
          </a:prstGeom>
          <a:noFill/>
          <a:ln w="9525">
            <a:solidFill>
              <a:schemeClr val="tx1"/>
            </a:solidFill>
            <a:round/>
            <a:headEnd/>
            <a:tailEnd type="triangle" w="med" len="med"/>
          </a:ln>
        </p:spPr>
        <p:txBody>
          <a:bodyPr wrap="none"/>
          <a:lstStyle/>
          <a:p>
            <a:endParaRPr lang="zh-CN" altLang="en-US"/>
          </a:p>
        </p:txBody>
      </p:sp>
      <p:sp>
        <p:nvSpPr>
          <p:cNvPr id="14344" name="Line 8"/>
          <p:cNvSpPr>
            <a:spLocks noChangeShapeType="1"/>
          </p:cNvSpPr>
          <p:nvPr/>
        </p:nvSpPr>
        <p:spPr bwMode="auto">
          <a:xfrm flipV="1">
            <a:off x="4067175" y="3500438"/>
            <a:ext cx="792163" cy="576262"/>
          </a:xfrm>
          <a:prstGeom prst="line">
            <a:avLst/>
          </a:prstGeom>
          <a:noFill/>
          <a:ln w="9525">
            <a:solidFill>
              <a:schemeClr val="tx1"/>
            </a:solidFill>
            <a:round/>
            <a:headEnd/>
            <a:tailEnd type="triangle" w="med" len="med"/>
          </a:ln>
        </p:spPr>
        <p:txBody>
          <a:bodyPr wrap="none"/>
          <a:lstStyle/>
          <a:p>
            <a:endParaRPr lang="zh-CN" altLang="en-US"/>
          </a:p>
        </p:txBody>
      </p:sp>
      <p:pic>
        <p:nvPicPr>
          <p:cNvPr id="49160" name="Picture 8" descr="http://p0.so.qhmsg.com/bdr/_240_/t0141268f7388c7aecf.jpg"/>
          <p:cNvPicPr>
            <a:picLocks noChangeAspect="1" noChangeArrowheads="1"/>
          </p:cNvPicPr>
          <p:nvPr/>
        </p:nvPicPr>
        <p:blipFill>
          <a:blip r:embed="rId4" cstate="print"/>
          <a:srcRect/>
          <a:stretch>
            <a:fillRect/>
          </a:stretch>
        </p:blipFill>
        <p:spPr bwMode="auto">
          <a:xfrm>
            <a:off x="5220072" y="2420888"/>
            <a:ext cx="1565920" cy="1565920"/>
          </a:xfrm>
          <a:prstGeom prst="rect">
            <a:avLst/>
          </a:prstGeom>
          <a:noFill/>
        </p:spPr>
      </p:pic>
      <p:pic>
        <p:nvPicPr>
          <p:cNvPr id="49170" name="Picture 18" descr="http://p4.so.qhmsg.com/bdr/_240_/t018db276987f45ba39.jpg"/>
          <p:cNvPicPr>
            <a:picLocks noChangeAspect="1" noChangeArrowheads="1"/>
          </p:cNvPicPr>
          <p:nvPr/>
        </p:nvPicPr>
        <p:blipFill>
          <a:blip r:embed="rId5" cstate="print"/>
          <a:srcRect/>
          <a:stretch>
            <a:fillRect/>
          </a:stretch>
        </p:blipFill>
        <p:spPr bwMode="auto">
          <a:xfrm>
            <a:off x="6876256" y="3717032"/>
            <a:ext cx="1962150" cy="2286000"/>
          </a:xfrm>
          <a:prstGeom prst="rect">
            <a:avLst/>
          </a:prstGeom>
          <a:noFill/>
        </p:spPr>
      </p:pic>
    </p:spTree>
    <p:extLst>
      <p:ext uri="{BB962C8B-B14F-4D97-AF65-F5344CB8AC3E}">
        <p14:creationId xmlns="" xmlns:p14="http://schemas.microsoft.com/office/powerpoint/2010/main" val="1415863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100"/>
                                        <p:tgtEl>
                                          <p:spTgt spid="14338"/>
                                        </p:tgtEl>
                                      </p:cBhvr>
                                    </p:animEffect>
                                    <p:anim calcmode="lin" valueType="num">
                                      <p:cBhvr>
                                        <p:cTn id="8" dur="400" fill="hold"/>
                                        <p:tgtEl>
                                          <p:spTgt spid="14338"/>
                                        </p:tgtEl>
                                        <p:attrNameLst>
                                          <p:attrName>ppt_x</p:attrName>
                                        </p:attrNameLst>
                                      </p:cBhvr>
                                      <p:tavLst>
                                        <p:tav tm="0">
                                          <p:val>
                                            <p:strVal val="#ppt_x"/>
                                          </p:val>
                                        </p:tav>
                                        <p:tav tm="100000">
                                          <p:val>
                                            <p:strVal val="#ppt_x"/>
                                          </p:val>
                                        </p:tav>
                                      </p:tavLst>
                                    </p:anim>
                                    <p:anim calcmode="lin" valueType="num">
                                      <p:cBhvr>
                                        <p:cTn id="9" dur="400" fill="hold"/>
                                        <p:tgtEl>
                                          <p:spTgt spid="1433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342"/>
                                        </p:tgtEl>
                                        <p:attrNameLst>
                                          <p:attrName>style.visibility</p:attrName>
                                        </p:attrNameLst>
                                      </p:cBhvr>
                                      <p:to>
                                        <p:strVal val="visible"/>
                                      </p:to>
                                    </p:set>
                                    <p:animEffect transition="in" filter="fade">
                                      <p:cBhvr>
                                        <p:cTn id="15" dur="500"/>
                                        <p:tgtEl>
                                          <p:spTgt spid="14342"/>
                                        </p:tgtEl>
                                      </p:cBhvr>
                                    </p:animEffect>
                                    <p:anim calcmode="lin" valueType="num">
                                      <p:cBhvr>
                                        <p:cTn id="16" dur="500" fill="hold"/>
                                        <p:tgtEl>
                                          <p:spTgt spid="14342"/>
                                        </p:tgtEl>
                                        <p:attrNameLst>
                                          <p:attrName>ppt_x</p:attrName>
                                        </p:attrNameLst>
                                      </p:cBhvr>
                                      <p:tavLst>
                                        <p:tav tm="0">
                                          <p:val>
                                            <p:strVal val="#ppt_x"/>
                                          </p:val>
                                        </p:tav>
                                        <p:tav tm="100000">
                                          <p:val>
                                            <p:strVal val="#ppt_x"/>
                                          </p:val>
                                        </p:tav>
                                      </p:tavLst>
                                    </p:anim>
                                    <p:anim calcmode="lin" valueType="num">
                                      <p:cBhvr>
                                        <p:cTn id="17" dur="500" fill="hold"/>
                                        <p:tgtEl>
                                          <p:spTgt spid="1434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fade">
                                      <p:cBhvr>
                                        <p:cTn id="21" dur="500"/>
                                        <p:tgtEl>
                                          <p:spTgt spid="14344"/>
                                        </p:tgtEl>
                                      </p:cBhvr>
                                    </p:animEffect>
                                    <p:anim calcmode="lin" valueType="num">
                                      <p:cBhvr>
                                        <p:cTn id="22" dur="500" fill="hold"/>
                                        <p:tgtEl>
                                          <p:spTgt spid="14344"/>
                                        </p:tgtEl>
                                        <p:attrNameLst>
                                          <p:attrName>ppt_x</p:attrName>
                                        </p:attrNameLst>
                                      </p:cBhvr>
                                      <p:tavLst>
                                        <p:tav tm="0">
                                          <p:val>
                                            <p:strVal val="#ppt_x"/>
                                          </p:val>
                                        </p:tav>
                                        <p:tav tm="100000">
                                          <p:val>
                                            <p:strVal val="#ppt_x"/>
                                          </p:val>
                                        </p:tav>
                                      </p:tavLst>
                                    </p:anim>
                                    <p:anim calcmode="lin" valueType="num">
                                      <p:cBhvr>
                                        <p:cTn id="23" dur="500" fill="hold"/>
                                        <p:tgtEl>
                                          <p:spTgt spid="1434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43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3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autoUpdateAnimBg="0"/>
      <p:bldP spid="14342" grpId="0" animBg="1"/>
      <p:bldP spid="14342" grpId="1" animBg="1"/>
      <p:bldP spid="14343" grpId="0" animBg="1"/>
      <p:bldP spid="14344" grpId="0" animBg="1"/>
      <p:bldP spid="1434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sz="quarter" idx="1"/>
          </p:nvPr>
        </p:nvSpPr>
        <p:spPr>
          <a:xfrm>
            <a:off x="251520" y="548680"/>
            <a:ext cx="1872208" cy="5328592"/>
          </a:xfrm>
        </p:spPr>
        <p:txBody>
          <a:bodyPr>
            <a:normAutofit/>
          </a:bodyPr>
          <a:lstStyle/>
          <a:p>
            <a:pPr>
              <a:lnSpc>
                <a:spcPct val="80000"/>
              </a:lnSpc>
            </a:pPr>
            <a:r>
              <a:rPr lang="en-US" altLang="zh-CN" sz="2400" b="1" dirty="0">
                <a:latin typeface="华文新魏" pitchFamily="2" charset="-122"/>
                <a:ea typeface="华文新魏" pitchFamily="2" charset="-122"/>
              </a:rPr>
              <a:t>1853</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月，占领南京，定为首都，改名天京，正式宣告太平天国农民政权的</a:t>
            </a:r>
            <a:r>
              <a:rPr lang="zh-CN" altLang="en-US" sz="2400" b="1" dirty="0" smtClean="0">
                <a:latin typeface="华文新魏" pitchFamily="2" charset="-122"/>
                <a:ea typeface="华文新魏" pitchFamily="2" charset="-122"/>
              </a:rPr>
              <a:t>建立。</a:t>
            </a:r>
            <a:endParaRPr lang="en-US" altLang="zh-CN" sz="2400" b="1" dirty="0" smtClean="0">
              <a:latin typeface="华文新魏" pitchFamily="2" charset="-122"/>
              <a:ea typeface="华文新魏" pitchFamily="2" charset="-122"/>
            </a:endParaRPr>
          </a:p>
          <a:p>
            <a:pPr>
              <a:lnSpc>
                <a:spcPct val="80000"/>
              </a:lnSpc>
            </a:pPr>
            <a:r>
              <a:rPr lang="zh-CN" altLang="en-US" sz="2400" b="1" dirty="0" smtClean="0">
                <a:latin typeface="华文新魏" pitchFamily="2" charset="-122"/>
                <a:ea typeface="华文新魏" pitchFamily="2" charset="-122"/>
              </a:rPr>
              <a:t>经过北伐、西征和天京城外的破围战，</a:t>
            </a:r>
            <a:r>
              <a:rPr lang="en-US" altLang="zh-CN" sz="2400" b="1" dirty="0" smtClean="0">
                <a:latin typeface="华文新魏" pitchFamily="2" charset="-122"/>
                <a:ea typeface="华文新魏" pitchFamily="2" charset="-122"/>
              </a:rPr>
              <a:t>1856</a:t>
            </a:r>
            <a:r>
              <a:rPr lang="zh-CN" altLang="en-US" sz="2400" b="1" dirty="0" smtClean="0">
                <a:latin typeface="华文新魏" pitchFamily="2" charset="-122"/>
                <a:ea typeface="华文新魏" pitchFamily="2" charset="-122"/>
              </a:rPr>
              <a:t>年达到了军事上的全盛时期。</a:t>
            </a:r>
            <a:endParaRPr lang="zh-CN" altLang="en-US" sz="2400" b="1" dirty="0">
              <a:latin typeface="华文新魏" pitchFamily="2" charset="-122"/>
              <a:ea typeface="华文新魏" pitchFamily="2" charset="-122"/>
            </a:endParaRPr>
          </a:p>
        </p:txBody>
      </p:sp>
      <p:pic>
        <p:nvPicPr>
          <p:cNvPr id="15363" name="Picture 3" descr="太平天国前期形势"/>
          <p:cNvPicPr>
            <a:picLocks noChangeAspect="1" noChangeArrowheads="1"/>
          </p:cNvPicPr>
          <p:nvPr/>
        </p:nvPicPr>
        <p:blipFill>
          <a:blip r:embed="rId2" cstate="print"/>
          <a:srcRect/>
          <a:stretch>
            <a:fillRect/>
          </a:stretch>
        </p:blipFill>
        <p:spPr bwMode="auto">
          <a:xfrm>
            <a:off x="2267744" y="692696"/>
            <a:ext cx="6480720" cy="518457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曾国藩急得要跳水自杀"/>
          <p:cNvPicPr>
            <a:picLocks noChangeAspect="1" noChangeArrowheads="1"/>
          </p:cNvPicPr>
          <p:nvPr/>
        </p:nvPicPr>
        <p:blipFill>
          <a:blip r:embed="rId2" cstate="print"/>
          <a:srcRect/>
          <a:stretch>
            <a:fillRect/>
          </a:stretch>
        </p:blipFill>
        <p:spPr bwMode="auto">
          <a:xfrm>
            <a:off x="4499992" y="476672"/>
            <a:ext cx="3590925" cy="4895850"/>
          </a:xfrm>
          <a:prstGeom prst="rect">
            <a:avLst/>
          </a:prstGeom>
          <a:solidFill>
            <a:srgbClr val="FF9900"/>
          </a:solidFill>
          <a:ln w="9525">
            <a:noFill/>
            <a:miter lim="800000"/>
            <a:headEnd/>
            <a:tailEnd/>
          </a:ln>
        </p:spPr>
      </p:pic>
      <p:pic>
        <p:nvPicPr>
          <p:cNvPr id="18435" name="Picture 3" descr="3"/>
          <p:cNvPicPr>
            <a:picLocks noChangeAspect="1" noChangeArrowheads="1"/>
          </p:cNvPicPr>
          <p:nvPr/>
        </p:nvPicPr>
        <p:blipFill>
          <a:blip r:embed="rId3" cstate="print"/>
          <a:srcRect l="2760" t="10625" r="61823" b="12187"/>
          <a:stretch>
            <a:fillRect/>
          </a:stretch>
        </p:blipFill>
        <p:spPr bwMode="auto">
          <a:xfrm>
            <a:off x="971600" y="1340768"/>
            <a:ext cx="3058113" cy="3842742"/>
          </a:xfrm>
          <a:prstGeom prst="rect">
            <a:avLst/>
          </a:prstGeom>
          <a:noFill/>
          <a:ln w="76200" cmpd="tri">
            <a:solidFill>
              <a:schemeClr val="accent1"/>
            </a:solidFill>
            <a:miter lim="800000"/>
            <a:headEnd/>
            <a:tailEnd/>
          </a:ln>
        </p:spPr>
      </p:pic>
      <p:sp>
        <p:nvSpPr>
          <p:cNvPr id="18436" name="Text Box 4"/>
          <p:cNvSpPr txBox="1">
            <a:spLocks noChangeArrowheads="1"/>
          </p:cNvSpPr>
          <p:nvPr/>
        </p:nvSpPr>
        <p:spPr bwMode="auto">
          <a:xfrm>
            <a:off x="611560" y="5877272"/>
            <a:ext cx="8077200" cy="366713"/>
          </a:xfrm>
          <a:prstGeom prst="rect">
            <a:avLst/>
          </a:prstGeom>
          <a:solidFill>
            <a:srgbClr val="CCECFF"/>
          </a:solidFill>
          <a:ln w="9525">
            <a:noFill/>
            <a:miter lim="800000"/>
            <a:headEnd/>
            <a:tailEnd/>
          </a:ln>
          <a:effectLst/>
        </p:spPr>
        <p:txBody>
          <a:bodyPr>
            <a:spAutoFit/>
          </a:bodyPr>
          <a:lstStyle/>
          <a:p>
            <a:pPr eaLnBrk="0" hangingPunct="0"/>
            <a:r>
              <a:rPr lang="en-US" altLang="zh-CN" b="1" dirty="0"/>
              <a:t>1854</a:t>
            </a:r>
            <a:r>
              <a:rPr lang="zh-CN" altLang="en-US" b="1" dirty="0"/>
              <a:t>年（咸丰四年）</a:t>
            </a:r>
            <a:r>
              <a:rPr lang="en-US" altLang="zh-CN" b="1" dirty="0"/>
              <a:t>5</a:t>
            </a:r>
            <a:r>
              <a:rPr lang="zh-CN" altLang="en-US" b="1" dirty="0"/>
              <a:t>月，兵败靖港，投水自裁，被手下章寿麟救起。</a:t>
            </a:r>
          </a:p>
        </p:txBody>
      </p:sp>
      <p:sp>
        <p:nvSpPr>
          <p:cNvPr id="18437" name="Rectangle 5"/>
          <p:cNvSpPr>
            <a:spLocks noChangeArrowheads="1"/>
          </p:cNvSpPr>
          <p:nvPr/>
        </p:nvSpPr>
        <p:spPr bwMode="auto">
          <a:xfrm>
            <a:off x="8459788" y="1268413"/>
            <a:ext cx="473075" cy="3752850"/>
          </a:xfrm>
          <a:prstGeom prst="rect">
            <a:avLst/>
          </a:prstGeom>
          <a:solidFill>
            <a:srgbClr val="CCECFF"/>
          </a:solidFill>
          <a:ln w="9525">
            <a:solidFill>
              <a:srgbClr val="FF3300"/>
            </a:solidFill>
            <a:miter lim="800000"/>
            <a:headEnd/>
            <a:tailEnd/>
          </a:ln>
          <a:effectLst/>
        </p:spPr>
        <p:txBody>
          <a:bodyPr>
            <a:spAutoFit/>
          </a:bodyPr>
          <a:lstStyle/>
          <a:p>
            <a:pPr eaLnBrk="0" hangingPunct="0"/>
            <a:r>
              <a:rPr lang="zh-CN" altLang="en-US" sz="2400" b="1">
                <a:solidFill>
                  <a:srgbClr val="FF3300"/>
                </a:solidFill>
                <a:latin typeface="Times New Roman" pitchFamily="18" charset="0"/>
              </a:rPr>
              <a:t>曾国藩急得要跳水自杀</a:t>
            </a:r>
          </a:p>
        </p:txBody>
      </p:sp>
      <p:sp>
        <p:nvSpPr>
          <p:cNvPr id="18438" name="Rectangle 6"/>
          <p:cNvSpPr>
            <a:spLocks noGrp="1" noChangeArrowheads="1"/>
          </p:cNvSpPr>
          <p:nvPr/>
        </p:nvSpPr>
        <p:spPr bwMode="auto">
          <a:xfrm>
            <a:off x="899592" y="277813"/>
            <a:ext cx="7787208" cy="788987"/>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湘军崛起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0-#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linds(horizontal)">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anim calcmode="lin" valueType="num">
                                      <p:cBhvr additive="base">
                                        <p:cTn id="17" dur="500" fill="hold"/>
                                        <p:tgtEl>
                                          <p:spTgt spid="18434"/>
                                        </p:tgtEl>
                                        <p:attrNameLst>
                                          <p:attrName>ppt_x</p:attrName>
                                        </p:attrNameLst>
                                      </p:cBhvr>
                                      <p:tavLst>
                                        <p:tav tm="0">
                                          <p:val>
                                            <p:strVal val="1+#ppt_w/2"/>
                                          </p:val>
                                        </p:tav>
                                        <p:tav tm="100000">
                                          <p:val>
                                            <p:strVal val="#ppt_x"/>
                                          </p:val>
                                        </p:tav>
                                      </p:tavLst>
                                    </p:anim>
                                    <p:anim calcmode="lin" valueType="num">
                                      <p:cBhvr additive="base">
                                        <p:cTn id="18" dur="500" fill="hold"/>
                                        <p:tgtEl>
                                          <p:spTgt spid="1843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18437"/>
                                        </p:tgtEl>
                                        <p:attrNameLst>
                                          <p:attrName>style.visibility</p:attrName>
                                        </p:attrNameLst>
                                      </p:cBhvr>
                                      <p:to>
                                        <p:strVal val="visible"/>
                                      </p:to>
                                    </p:set>
                                    <p:animEffect transition="in" filter="blinds(horizontal)">
                                      <p:cBhvr>
                                        <p:cTn id="2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autoUpdateAnimBg="0"/>
      <p:bldP spid="1843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zhidu"/>
          <p:cNvPicPr>
            <a:picLocks noGrp="1" noChangeAspect="1" noChangeArrowheads="1"/>
          </p:cNvPicPr>
          <p:nvPr>
            <p:ph sz="quarter" idx="1"/>
          </p:nvPr>
        </p:nvPicPr>
        <p:blipFill>
          <a:blip r:embed="rId2" cstate="print"/>
          <a:srcRect/>
          <a:stretch>
            <a:fillRect/>
          </a:stretch>
        </p:blipFill>
        <p:spPr>
          <a:xfrm>
            <a:off x="5724128" y="2060848"/>
            <a:ext cx="3089026" cy="4104456"/>
          </a:xfrm>
          <a:noFill/>
          <a:ln/>
        </p:spPr>
      </p:pic>
      <p:sp>
        <p:nvSpPr>
          <p:cNvPr id="19459" name="Text Box 3"/>
          <p:cNvSpPr txBox="1">
            <a:spLocks noChangeArrowheads="1"/>
          </p:cNvSpPr>
          <p:nvPr/>
        </p:nvSpPr>
        <p:spPr bwMode="auto">
          <a:xfrm>
            <a:off x="539552" y="2564904"/>
            <a:ext cx="4824536" cy="3647152"/>
          </a:xfrm>
          <a:prstGeom prst="rect">
            <a:avLst/>
          </a:prstGeom>
          <a:noFill/>
          <a:ln w="9525">
            <a:noFill/>
            <a:miter lim="800000"/>
            <a:headEnd/>
            <a:tailEnd/>
          </a:ln>
          <a:effectLst/>
        </p:spPr>
        <p:txBody>
          <a:bodyPr wrap="square">
            <a:spAutoFit/>
          </a:bodyPr>
          <a:lstStyle/>
          <a:p>
            <a:pPr>
              <a:spcBef>
                <a:spcPct val="50000"/>
              </a:spcBef>
            </a:pPr>
            <a:r>
              <a:rPr lang="zh-CN" altLang="en-US" sz="2700" b="1" dirty="0">
                <a:solidFill>
                  <a:schemeClr val="tx2"/>
                </a:solidFill>
                <a:effectLst>
                  <a:outerShdw blurRad="38100" dist="38100" dir="2700000" algn="tl">
                    <a:srgbClr val="C0C0C0"/>
                  </a:outerShdw>
                </a:effectLst>
                <a:latin typeface="华文中宋" pitchFamily="2" charset="-122"/>
                <a:ea typeface="华文中宋" pitchFamily="2" charset="-122"/>
              </a:rPr>
              <a:t>   </a:t>
            </a:r>
            <a:r>
              <a:rPr lang="en-US" altLang="zh-CN" sz="2400" b="1" dirty="0">
                <a:solidFill>
                  <a:schemeClr val="tx2"/>
                </a:solidFill>
                <a:effectLst>
                  <a:outerShdw blurRad="38100" dist="38100" dir="2700000" algn="tl">
                    <a:srgbClr val="C0C0C0"/>
                  </a:outerShdw>
                </a:effectLst>
                <a:latin typeface="+mn-ea"/>
              </a:rPr>
              <a:t>1853</a:t>
            </a:r>
            <a:r>
              <a:rPr lang="zh-CN" altLang="en-US" sz="2400" b="1" dirty="0">
                <a:solidFill>
                  <a:schemeClr val="tx2"/>
                </a:solidFill>
                <a:effectLst>
                  <a:outerShdw blurRad="38100" dist="38100" dir="2700000" algn="tl">
                    <a:srgbClr val="C0C0C0"/>
                  </a:outerShdw>
                </a:effectLst>
                <a:latin typeface="+mn-ea"/>
              </a:rPr>
              <a:t>年太平天国颁布的</a:t>
            </a:r>
            <a:r>
              <a:rPr lang="en-US" altLang="zh-CN" sz="2400" b="1" dirty="0">
                <a:solidFill>
                  <a:schemeClr val="tx2"/>
                </a:solidFill>
                <a:effectLst>
                  <a:outerShdw blurRad="38100" dist="38100" dir="2700000" algn="tl">
                    <a:srgbClr val="C0C0C0"/>
                  </a:outerShdw>
                </a:effectLst>
                <a:latin typeface="+mn-ea"/>
              </a:rPr>
              <a:t>《</a:t>
            </a:r>
            <a:r>
              <a:rPr lang="zh-CN" altLang="en-US" sz="2400" b="1" dirty="0">
                <a:solidFill>
                  <a:schemeClr val="tx2"/>
                </a:solidFill>
                <a:effectLst>
                  <a:outerShdw blurRad="38100" dist="38100" dir="2700000" algn="tl">
                    <a:srgbClr val="C0C0C0"/>
                  </a:outerShdw>
                </a:effectLst>
                <a:latin typeface="+mn-ea"/>
              </a:rPr>
              <a:t>天朝田亩制度</a:t>
            </a:r>
            <a:r>
              <a:rPr lang="en-US" altLang="zh-CN" sz="2400" b="1" dirty="0">
                <a:solidFill>
                  <a:schemeClr val="tx2"/>
                </a:solidFill>
                <a:effectLst>
                  <a:outerShdw blurRad="38100" dist="38100" dir="2700000" algn="tl">
                    <a:srgbClr val="C0C0C0"/>
                  </a:outerShdw>
                </a:effectLst>
                <a:latin typeface="+mn-ea"/>
              </a:rPr>
              <a:t>》</a:t>
            </a:r>
            <a:r>
              <a:rPr lang="zh-CN" altLang="en-US" sz="2400" b="1" dirty="0">
                <a:solidFill>
                  <a:schemeClr val="tx2"/>
                </a:solidFill>
                <a:effectLst>
                  <a:outerShdw blurRad="38100" dist="38100" dir="2700000" algn="tl">
                    <a:srgbClr val="C0C0C0"/>
                  </a:outerShdw>
                </a:effectLst>
                <a:latin typeface="+mn-ea"/>
              </a:rPr>
              <a:t>是起义农民提出的以解决</a:t>
            </a:r>
            <a:r>
              <a:rPr lang="zh-CN" altLang="en-US" sz="2400" b="1" dirty="0">
                <a:solidFill>
                  <a:srgbClr val="FF0000"/>
                </a:solidFill>
                <a:effectLst>
                  <a:outerShdw blurRad="38100" dist="38100" dir="2700000" algn="tl">
                    <a:srgbClr val="C0C0C0"/>
                  </a:outerShdw>
                </a:effectLst>
                <a:latin typeface="+mn-ea"/>
              </a:rPr>
              <a:t>土地问题</a:t>
            </a:r>
            <a:r>
              <a:rPr lang="zh-CN" altLang="en-US" sz="2400" b="1" dirty="0">
                <a:solidFill>
                  <a:schemeClr val="tx2"/>
                </a:solidFill>
                <a:effectLst>
                  <a:outerShdw blurRad="38100" dist="38100" dir="2700000" algn="tl">
                    <a:srgbClr val="C0C0C0"/>
                  </a:outerShdw>
                </a:effectLst>
                <a:latin typeface="+mn-ea"/>
              </a:rPr>
              <a:t>为中心的比较完整的社会改革方案。</a:t>
            </a:r>
          </a:p>
          <a:p>
            <a:pPr>
              <a:spcBef>
                <a:spcPct val="50000"/>
              </a:spcBef>
            </a:pPr>
            <a:r>
              <a:rPr lang="zh-CN" altLang="en-US" sz="2400" b="1" dirty="0">
                <a:solidFill>
                  <a:schemeClr val="tx2"/>
                </a:solidFill>
                <a:effectLst>
                  <a:outerShdw blurRad="38100" dist="38100" dir="2700000" algn="tl">
                    <a:srgbClr val="C0C0C0"/>
                  </a:outerShdw>
                </a:effectLst>
                <a:latin typeface="+mn-ea"/>
              </a:rPr>
              <a:t>    太平天国的领导者们希望通过施行这样的方案，建立“有田同耕，有饭同食，有衣同穿，有钱同使，无处不均匀，无人不饱暖”的</a:t>
            </a:r>
            <a:r>
              <a:rPr lang="zh-CN" altLang="en-US" sz="2400" b="1" dirty="0">
                <a:solidFill>
                  <a:srgbClr val="FF0000"/>
                </a:solidFill>
                <a:effectLst>
                  <a:outerShdw blurRad="38100" dist="38100" dir="2700000" algn="tl">
                    <a:srgbClr val="C0C0C0"/>
                  </a:outerShdw>
                </a:effectLst>
                <a:latin typeface="+mn-ea"/>
              </a:rPr>
              <a:t>理想社会</a:t>
            </a:r>
            <a:r>
              <a:rPr lang="zh-CN" altLang="en-US" sz="2400" b="1" dirty="0">
                <a:solidFill>
                  <a:schemeClr val="tx2"/>
                </a:solidFill>
                <a:effectLst>
                  <a:outerShdw blurRad="38100" dist="38100" dir="2700000" algn="tl">
                    <a:srgbClr val="C0C0C0"/>
                  </a:outerShdw>
                </a:effectLst>
                <a:latin typeface="+mn-ea"/>
              </a:rPr>
              <a:t>。</a:t>
            </a:r>
            <a:r>
              <a:rPr lang="zh-CN" altLang="en-US" sz="2400" dirty="0">
                <a:latin typeface="+mn-ea"/>
              </a:rPr>
              <a:t> </a:t>
            </a:r>
          </a:p>
        </p:txBody>
      </p:sp>
      <p:sp>
        <p:nvSpPr>
          <p:cNvPr id="19460" name="Rectangle 4"/>
          <p:cNvSpPr>
            <a:spLocks noChangeArrowheads="1"/>
          </p:cNvSpPr>
          <p:nvPr/>
        </p:nvSpPr>
        <p:spPr bwMode="auto">
          <a:xfrm>
            <a:off x="251520" y="304800"/>
            <a:ext cx="8435280" cy="1139825"/>
          </a:xfrm>
          <a:prstGeom prst="rect">
            <a:avLst/>
          </a:prstGeom>
          <a:noFill/>
          <a:ln w="9525">
            <a:noFill/>
            <a:miter lim="800000"/>
            <a:headEnd/>
            <a:tailEnd/>
          </a:ln>
          <a:effectLst/>
        </p:spPr>
        <p:txBody>
          <a:bodyPr/>
          <a:lstStyle/>
          <a:p>
            <a:pPr>
              <a:buFontTx/>
              <a:buNone/>
            </a:pPr>
            <a:r>
              <a:rPr lang="en-US" altLang="zh-CN" sz="3800" b="1" dirty="0">
                <a:latin typeface="Garamond" pitchFamily="18" charset="0"/>
                <a:ea typeface="华文新魏" pitchFamily="2" charset="-122"/>
              </a:rPr>
              <a:t>2</a:t>
            </a: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天朝田亩制度</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和</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资政新篇</a:t>
            </a:r>
            <a:r>
              <a:rPr lang="en-US" altLang="zh-CN" sz="3800" b="1" dirty="0">
                <a:latin typeface="Garamond" pitchFamily="18" charset="0"/>
                <a:ea typeface="华文新魏" pitchFamily="2" charset="-122"/>
              </a:rPr>
              <a:t>》</a:t>
            </a:r>
          </a:p>
        </p:txBody>
      </p:sp>
      <p:sp>
        <p:nvSpPr>
          <p:cNvPr id="19461" name="Rectangle 5"/>
          <p:cNvSpPr>
            <a:spLocks noChangeArrowheads="1"/>
          </p:cNvSpPr>
          <p:nvPr/>
        </p:nvSpPr>
        <p:spPr bwMode="auto">
          <a:xfrm>
            <a:off x="467544" y="1556792"/>
            <a:ext cx="4800600" cy="762000"/>
          </a:xfrm>
          <a:prstGeom prst="rect">
            <a:avLst/>
          </a:prstGeom>
          <a:noFill/>
          <a:ln w="9525">
            <a:noFill/>
            <a:miter lim="800000"/>
            <a:headEnd/>
            <a:tailEnd/>
          </a:ln>
          <a:effectLst/>
        </p:spPr>
        <p:txBody>
          <a:bodyPr/>
          <a:lstStyle/>
          <a:p>
            <a:pPr>
              <a:buFontTx/>
              <a:buNone/>
            </a:pP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1</a:t>
            </a:r>
            <a:r>
              <a:rPr lang="zh-CN" altLang="en-US" sz="3800" b="1" dirty="0">
                <a:latin typeface="Garamond" pitchFamily="18" charset="0"/>
                <a:ea typeface="华文新魏" pitchFamily="2" charset="-122"/>
              </a:rPr>
              <a:t>）</a:t>
            </a:r>
            <a:r>
              <a:rPr lang="en-US" altLang="zh-CN" sz="3800" b="1" dirty="0">
                <a:latin typeface="Garamond" pitchFamily="18" charset="0"/>
                <a:ea typeface="华文新魏" pitchFamily="2" charset="-122"/>
              </a:rPr>
              <a:t>《</a:t>
            </a:r>
            <a:r>
              <a:rPr lang="zh-CN" altLang="en-US" sz="3800" b="1" dirty="0">
                <a:latin typeface="Garamond" pitchFamily="18" charset="0"/>
                <a:ea typeface="华文新魏" pitchFamily="2" charset="-122"/>
              </a:rPr>
              <a:t>天朝田亩制度</a:t>
            </a:r>
            <a:r>
              <a:rPr lang="en-US" altLang="zh-CN" sz="3800" b="1" dirty="0">
                <a:latin typeface="Garamond" pitchFamily="18" charset="0"/>
                <a:ea typeface="华文新魏" pitchFamily="2"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xfrm>
            <a:off x="323528" y="228600"/>
            <a:ext cx="8439472" cy="1017588"/>
          </a:xfrm>
        </p:spPr>
        <p:txBody>
          <a:bodyPr/>
          <a:lstStyle/>
          <a:p>
            <a:r>
              <a:rPr lang="zh-CN" altLang="en-US" sz="4300" b="1" dirty="0">
                <a:latin typeface="华文新魏" pitchFamily="2" charset="-122"/>
                <a:ea typeface="华文新魏" pitchFamily="2" charset="-122"/>
              </a:rPr>
              <a:t>主要内容</a:t>
            </a:r>
          </a:p>
        </p:txBody>
      </p:sp>
      <p:sp>
        <p:nvSpPr>
          <p:cNvPr id="20482" name="Rectangle 2"/>
          <p:cNvSpPr>
            <a:spLocks noGrp="1" noChangeArrowheads="1"/>
          </p:cNvSpPr>
          <p:nvPr>
            <p:ph sz="quarter" idx="1"/>
          </p:nvPr>
        </p:nvSpPr>
        <p:spPr>
          <a:xfrm>
            <a:off x="179512" y="1981200"/>
            <a:ext cx="5306888" cy="3810000"/>
          </a:xfrm>
        </p:spPr>
        <p:txBody>
          <a:bodyPr/>
          <a:lstStyle/>
          <a:p>
            <a:pPr lvl="1">
              <a:lnSpc>
                <a:spcPct val="90000"/>
              </a:lnSpc>
            </a:pPr>
            <a:r>
              <a:rPr lang="zh-CN" altLang="en-US" sz="3200" b="1" dirty="0">
                <a:latin typeface="华文新魏" pitchFamily="2" charset="-122"/>
                <a:ea typeface="华文新魏" pitchFamily="2" charset="-122"/>
              </a:rPr>
              <a:t>①确立了平均分配土地的方案 ；</a:t>
            </a:r>
          </a:p>
          <a:p>
            <a:pPr lvl="1">
              <a:lnSpc>
                <a:spcPct val="90000"/>
              </a:lnSpc>
            </a:pPr>
            <a:r>
              <a:rPr lang="zh-CN" altLang="en-US" sz="3200" b="1" dirty="0">
                <a:latin typeface="华文新魏" pitchFamily="2" charset="-122"/>
                <a:ea typeface="华文新魏" pitchFamily="2" charset="-122"/>
              </a:rPr>
              <a:t>②建立农村基层组织政权</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两</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a:t>
            </a:r>
          </a:p>
          <a:p>
            <a:pPr lvl="1">
              <a:lnSpc>
                <a:spcPct val="90000"/>
              </a:lnSpc>
            </a:pPr>
            <a:r>
              <a:rPr lang="zh-CN" altLang="en-US" sz="3200" b="1" dirty="0">
                <a:latin typeface="华文新魏" pitchFamily="2" charset="-122"/>
                <a:ea typeface="华文新魏" pitchFamily="2" charset="-122"/>
              </a:rPr>
              <a:t>③设立</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圣库制度</a:t>
            </a:r>
            <a:r>
              <a:rPr lang="zh-CN" altLang="en-US" sz="3200" b="1" dirty="0">
                <a:latin typeface="Arial"/>
                <a:ea typeface="华文新魏" pitchFamily="2" charset="-122"/>
              </a:rPr>
              <a:t>”</a:t>
            </a:r>
            <a:r>
              <a:rPr lang="zh-CN" altLang="en-US" sz="3200" b="1" dirty="0">
                <a:latin typeface="华文新魏" pitchFamily="2" charset="-122"/>
                <a:ea typeface="华文新魏" pitchFamily="2" charset="-122"/>
              </a:rPr>
              <a:t>。</a:t>
            </a:r>
          </a:p>
        </p:txBody>
      </p:sp>
      <p:pic>
        <p:nvPicPr>
          <p:cNvPr id="5" name="图片 3"/>
          <p:cNvPicPr>
            <a:picLocks noChangeAspect="1" noChangeArrowheads="1"/>
          </p:cNvPicPr>
          <p:nvPr/>
        </p:nvPicPr>
        <p:blipFill>
          <a:blip r:embed="rId2" cstate="print"/>
          <a:srcRect/>
          <a:stretch>
            <a:fillRect/>
          </a:stretch>
        </p:blipFill>
        <p:spPr bwMode="auto">
          <a:xfrm>
            <a:off x="5508104" y="1700808"/>
            <a:ext cx="3328988" cy="333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sz="quarter" idx="1"/>
          </p:nvPr>
        </p:nvSpPr>
        <p:spPr>
          <a:xfrm>
            <a:off x="395536" y="1600200"/>
            <a:ext cx="8208714" cy="3276600"/>
          </a:xfrm>
          <a:solidFill>
            <a:schemeClr val="bg1"/>
          </a:solidFill>
        </p:spPr>
        <p:txBody>
          <a:bodyPr>
            <a:normAutofit/>
          </a:bodyPr>
          <a:lstStyle/>
          <a:p>
            <a:pPr>
              <a:lnSpc>
                <a:spcPct val="90000"/>
              </a:lnSpc>
            </a:pPr>
            <a:r>
              <a:rPr lang="zh-CN" altLang="en-US" sz="2400" b="1" dirty="0">
                <a:latin typeface="华文新魏" pitchFamily="2" charset="-122"/>
                <a:ea typeface="华文新魏" pitchFamily="2" charset="-122"/>
              </a:rPr>
              <a:t>①从根本上否定了封建社会的基础即封建地主的土地所有制，表现了广大农民要求平均分配土地的强烈愿望，是对以往农民战争中</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均贫富</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等贵贱</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和</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均平</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均田</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思想的发展和超越，具有进步意义。</a:t>
            </a:r>
          </a:p>
          <a:p>
            <a:pPr>
              <a:lnSpc>
                <a:spcPct val="90000"/>
              </a:lnSpc>
            </a:pPr>
            <a:r>
              <a:rPr lang="zh-CN" altLang="en-US" sz="2400" b="1" dirty="0" smtClean="0">
                <a:latin typeface="华文新魏" pitchFamily="2" charset="-122"/>
                <a:ea typeface="华文新魏" pitchFamily="2" charset="-122"/>
              </a:rPr>
              <a:t>②没有</a:t>
            </a:r>
            <a:r>
              <a:rPr lang="zh-CN" altLang="en-US" sz="2400" b="1" dirty="0">
                <a:latin typeface="华文新魏" pitchFamily="2" charset="-122"/>
                <a:ea typeface="华文新魏" pitchFamily="2" charset="-122"/>
              </a:rPr>
              <a:t>超出农民小生产者的狭隘眼界。它所描绘的理想天国，仍然是闭塞的自给自足的自然经济，是小农业和家庭手工业相结合的传统生活方式；同时又是一个没有商品交换的和绝对平均的社会。这种社会理想，具有不切实际的空想的性质。</a:t>
            </a:r>
          </a:p>
        </p:txBody>
      </p:sp>
      <p:sp>
        <p:nvSpPr>
          <p:cNvPr id="22531" name="Rectangle 3"/>
          <p:cNvSpPr>
            <a:spLocks noChangeArrowheads="1"/>
          </p:cNvSpPr>
          <p:nvPr/>
        </p:nvSpPr>
        <p:spPr bwMode="auto">
          <a:xfrm>
            <a:off x="395536" y="228600"/>
            <a:ext cx="8215064" cy="960438"/>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华文新魏" pitchFamily="2" charset="-122"/>
                <a:ea typeface="华文新魏" pitchFamily="2" charset="-122"/>
              </a:rPr>
              <a:t>评价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文本框 1">
            <a:extLst>
              <a:ext uri="{FF2B5EF4-FFF2-40B4-BE49-F238E27FC236}">
                <a16:creationId xmlns:a16="http://schemas.microsoft.com/office/drawing/2014/main" xmlns="" id="{F657394D-6F99-4CFC-9ECA-65D610D43E30}"/>
              </a:ext>
            </a:extLst>
          </p:cNvPr>
          <p:cNvSpPr txBox="1">
            <a:spLocks noChangeArrowheads="1"/>
          </p:cNvSpPr>
          <p:nvPr/>
        </p:nvSpPr>
        <p:spPr bwMode="auto">
          <a:xfrm>
            <a:off x="755576" y="1412776"/>
            <a:ext cx="5616624" cy="142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Font typeface="Arial" panose="020B0604020202020204" pitchFamily="34" charset="0"/>
              <a:buNone/>
              <a:defRPr/>
            </a:pPr>
            <a:r>
              <a:rPr lang="en-US" altLang="zh-CN" sz="2400" dirty="0">
                <a:solidFill>
                  <a:schemeClr val="accent1"/>
                </a:solidFill>
                <a:latin typeface="+mn-ea"/>
                <a:ea typeface="+mn-ea"/>
                <a:cs typeface="+mn-ea"/>
                <a:sym typeface="+mn-lt"/>
              </a:rPr>
              <a:t>1859</a:t>
            </a:r>
            <a:r>
              <a:rPr lang="zh-CN" altLang="en-US" sz="2400" dirty="0">
                <a:solidFill>
                  <a:schemeClr val="accent1"/>
                </a:solidFill>
                <a:latin typeface="+mn-ea"/>
                <a:ea typeface="+mn-ea"/>
                <a:cs typeface="+mn-ea"/>
                <a:sym typeface="+mn-lt"/>
              </a:rPr>
              <a:t>年</a:t>
            </a:r>
            <a:r>
              <a:rPr lang="zh-CN" altLang="en-US" sz="2400" dirty="0">
                <a:solidFill>
                  <a:schemeClr val="tx1"/>
                </a:solidFill>
                <a:latin typeface="+mn-ea"/>
                <a:ea typeface="+mn-ea"/>
                <a:cs typeface="+mn-ea"/>
                <a:sym typeface="+mn-lt"/>
              </a:rPr>
              <a:t>，太平天国颁布了由洪仁玕提出的统筹全局的社会发展方案</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资政新篇</a:t>
            </a:r>
            <a:r>
              <a:rPr lang="en-US" altLang="zh-CN" sz="2400" dirty="0">
                <a:solidFill>
                  <a:schemeClr val="tx1"/>
                </a:solidFill>
                <a:latin typeface="+mn-ea"/>
                <a:ea typeface="+mn-ea"/>
                <a:cs typeface="+mn-ea"/>
                <a:sym typeface="+mn-lt"/>
              </a:rPr>
              <a:t>》</a:t>
            </a:r>
            <a:r>
              <a:rPr lang="zh-CN" altLang="en-US" sz="2400" dirty="0">
                <a:solidFill>
                  <a:schemeClr val="tx1"/>
                </a:solidFill>
                <a:latin typeface="+mn-ea"/>
                <a:ea typeface="+mn-ea"/>
                <a:cs typeface="+mn-ea"/>
                <a:sym typeface="+mn-lt"/>
              </a:rPr>
              <a:t>。</a:t>
            </a:r>
          </a:p>
        </p:txBody>
      </p:sp>
      <p:graphicFrame>
        <p:nvGraphicFramePr>
          <p:cNvPr id="15389" name="Group 29">
            <a:extLst>
              <a:ext uri="{FF2B5EF4-FFF2-40B4-BE49-F238E27FC236}">
                <a16:creationId xmlns:a16="http://schemas.microsoft.com/office/drawing/2014/main" xmlns="" id="{2F98204E-51A1-4548-B6F5-751067863CBB}"/>
              </a:ext>
            </a:extLst>
          </p:cNvPr>
          <p:cNvGraphicFramePr>
            <a:graphicFrameLocks noGrp="1"/>
          </p:cNvGraphicFramePr>
          <p:nvPr/>
        </p:nvGraphicFramePr>
        <p:xfrm>
          <a:off x="467544" y="3068960"/>
          <a:ext cx="8280919" cy="3096344"/>
        </p:xfrm>
        <a:graphic>
          <a:graphicData uri="http://schemas.openxmlformats.org/drawingml/2006/table">
            <a:tbl>
              <a:tblPr/>
              <a:tblGrid>
                <a:gridCol w="1725190">
                  <a:extLst>
                    <a:ext uri="{9D8B030D-6E8A-4147-A177-3AD203B41FA5}">
                      <a16:colId xmlns:a16="http://schemas.microsoft.com/office/drawing/2014/main" xmlns="" val="20000"/>
                    </a:ext>
                  </a:extLst>
                </a:gridCol>
                <a:gridCol w="6555729">
                  <a:extLst>
                    <a:ext uri="{9D8B030D-6E8A-4147-A177-3AD203B41FA5}">
                      <a16:colId xmlns:a16="http://schemas.microsoft.com/office/drawing/2014/main" xmlns="" val="20001"/>
                    </a:ext>
                  </a:extLst>
                </a:gridCol>
              </a:tblGrid>
              <a:tr h="639130">
                <a:tc>
                  <a:txBody>
                    <a:bodyPr/>
                    <a:lstStyle/>
                    <a:p>
                      <a:pPr marL="0" marR="0" lvl="0" indent="0" algn="ctr" defTabSz="914400" rtl="0" eaLnBrk="1" fontAlgn="base" latinLnBrk="0" hangingPunct="1">
                        <a:spcBef>
                          <a:spcPct val="2000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bg1"/>
                          </a:solidFill>
                          <a:effectLst/>
                          <a:latin typeface="+mn-lt"/>
                          <a:ea typeface="+mn-ea"/>
                          <a:cs typeface="+mn-ea"/>
                          <a:sym typeface="+mn-lt"/>
                        </a:rPr>
                        <a:t>改革领域</a:t>
                      </a:r>
                      <a:endParaRPr kumimoji="0" lang="zh-CN" altLang="zh-CN" sz="2000" b="1" i="0" u="none" strike="noStrike" cap="none" normalizeH="0" baseline="0" dirty="0">
                        <a:ln>
                          <a:noFill/>
                        </a:ln>
                        <a:solidFill>
                          <a:schemeClr val="bg1"/>
                        </a:solidFill>
                        <a:effectLst/>
                        <a:latin typeface="+mn-lt"/>
                        <a:ea typeface="+mn-ea"/>
                        <a:cs typeface="+mn-ea"/>
                        <a:sym typeface="+mn-lt"/>
                      </a:endParaRP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bg1"/>
                          </a:solidFill>
                          <a:effectLst/>
                          <a:latin typeface="+mn-lt"/>
                          <a:ea typeface="+mn-ea"/>
                          <a:cs typeface="+mn-ea"/>
                          <a:sym typeface="+mn-lt"/>
                        </a:rPr>
                        <a:t>改革内容</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56165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政治方面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加强</a:t>
                      </a:r>
                      <a:r>
                        <a:rPr kumimoji="0" lang="zh-CN" altLang="en-US" sz="2000" b="1" i="0" u="none" strike="noStrike" cap="none" normalizeH="0" baseline="0" dirty="0">
                          <a:ln>
                            <a:noFill/>
                          </a:ln>
                          <a:solidFill>
                            <a:schemeClr val="tx1"/>
                          </a:solidFill>
                          <a:effectLst/>
                          <a:latin typeface="+mn-lt"/>
                          <a:ea typeface="+mn-ea"/>
                          <a:cs typeface="+mn-ea"/>
                          <a:sym typeface="+mn-lt"/>
                        </a:rPr>
                        <a:t>中央集权，学习西方制订法律、制度</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777519">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经济方面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发展</a:t>
                      </a:r>
                      <a:r>
                        <a:rPr kumimoji="0" lang="zh-CN" altLang="en-US" sz="2000" b="1" i="0" u="none" strike="noStrike" cap="none" normalizeH="0" baseline="0" dirty="0">
                          <a:ln>
                            <a:noFill/>
                          </a:ln>
                          <a:solidFill>
                            <a:schemeClr val="tx1"/>
                          </a:solidFill>
                          <a:effectLst/>
                          <a:latin typeface="+mn-lt"/>
                          <a:ea typeface="+mn-ea"/>
                          <a:cs typeface="+mn-ea"/>
                          <a:sym typeface="+mn-lt"/>
                        </a:rPr>
                        <a:t>近代工矿、交通等事业，奖励</a:t>
                      </a:r>
                      <a:r>
                        <a:rPr kumimoji="0" lang="zh-CN" altLang="en-US" sz="2000" b="1" i="0" u="none" strike="noStrike" cap="none" normalizeH="0" baseline="0" dirty="0" smtClean="0">
                          <a:ln>
                            <a:noFill/>
                          </a:ln>
                          <a:solidFill>
                            <a:schemeClr val="tx1"/>
                          </a:solidFill>
                          <a:effectLst/>
                          <a:latin typeface="+mn-lt"/>
                          <a:ea typeface="+mn-ea"/>
                          <a:cs typeface="+mn-ea"/>
                          <a:sym typeface="+mn-lt"/>
                        </a:rPr>
                        <a:t>发明和机器制造，提倡雇佣劳动制</a:t>
                      </a:r>
                      <a:endParaRPr kumimoji="0" lang="zh-CN" altLang="en-US" sz="2000" b="1" i="0" u="none" strike="noStrike" cap="none" normalizeH="0" baseline="0" dirty="0">
                        <a:ln>
                          <a:noFill/>
                        </a:ln>
                        <a:solidFill>
                          <a:schemeClr val="tx1"/>
                        </a:solidFill>
                        <a:effectLst/>
                        <a:latin typeface="+mn-lt"/>
                        <a:ea typeface="+mn-ea"/>
                        <a:cs typeface="+mn-ea"/>
                        <a:sym typeface="+mn-lt"/>
                      </a:endParaRP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2"/>
                  </a:ext>
                </a:extLst>
              </a:tr>
              <a:tr h="549334">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思想文化方面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兴办</a:t>
                      </a:r>
                      <a:r>
                        <a:rPr kumimoji="0" lang="zh-CN" altLang="en-US" sz="2000" b="1" i="0" u="none" strike="noStrike" cap="none" normalizeH="0" baseline="0" dirty="0">
                          <a:ln>
                            <a:noFill/>
                          </a:ln>
                          <a:solidFill>
                            <a:schemeClr val="tx1"/>
                          </a:solidFill>
                          <a:effectLst/>
                          <a:latin typeface="+mn-lt"/>
                          <a:ea typeface="+mn-ea"/>
                          <a:cs typeface="+mn-ea"/>
                          <a:sym typeface="+mn-lt"/>
                        </a:rPr>
                        <a:t>学校、医院和社会福利事业</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568702">
                <a:tc>
                  <a:txBody>
                    <a:bodyPr/>
                    <a:lstStyle/>
                    <a:p>
                      <a:pPr marL="0" marR="0" lvl="0" indent="0" algn="ctr"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a:ln>
                            <a:noFill/>
                          </a:ln>
                          <a:solidFill>
                            <a:schemeClr val="tx1"/>
                          </a:solidFill>
                          <a:effectLst/>
                          <a:latin typeface="+mn-lt"/>
                          <a:ea typeface="+mn-ea"/>
                          <a:cs typeface="+mn-ea"/>
                          <a:sym typeface="+mn-lt"/>
                        </a:rPr>
                        <a:t>外交方面</a:t>
                      </a:r>
                    </a:p>
                  </a:txBody>
                  <a:tcPr anchor="ctr" horzOverflow="overflow">
                    <a:lnL w="12700" cap="flat" cmpd="sng" algn="ctr">
                      <a:solidFill>
                        <a:schemeClr val="bg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spcBef>
                          <a:spcPct val="0"/>
                        </a:spcBef>
                        <a:spcAft>
                          <a:spcPct val="0"/>
                        </a:spcAft>
                        <a:buClr>
                          <a:schemeClr val="folHlink"/>
                        </a:buClr>
                        <a:buSzPct val="85000"/>
                        <a:buFont typeface="Wingdings 2" pitchFamily="18" charset="2"/>
                        <a:buNone/>
                      </a:pPr>
                      <a:r>
                        <a:rPr kumimoji="0" lang="zh-CN" altLang="en-US" sz="2000" b="1" i="0" u="none" strike="noStrike" cap="none" normalizeH="0" baseline="0" dirty="0" smtClean="0">
                          <a:ln>
                            <a:noFill/>
                          </a:ln>
                          <a:solidFill>
                            <a:schemeClr val="tx1"/>
                          </a:solidFill>
                          <a:effectLst/>
                          <a:latin typeface="+mn-lt"/>
                          <a:ea typeface="+mn-ea"/>
                          <a:cs typeface="+mn-ea"/>
                          <a:sym typeface="+mn-lt"/>
                        </a:rPr>
                        <a:t>同</a:t>
                      </a:r>
                      <a:r>
                        <a:rPr kumimoji="0" lang="zh-CN" altLang="en-US" sz="2000" b="1" i="0" u="none" strike="noStrike" cap="none" normalizeH="0" baseline="0" dirty="0">
                          <a:ln>
                            <a:noFill/>
                          </a:ln>
                          <a:solidFill>
                            <a:schemeClr val="tx1"/>
                          </a:solidFill>
                          <a:effectLst/>
                          <a:latin typeface="+mn-lt"/>
                          <a:ea typeface="+mn-ea"/>
                          <a:cs typeface="+mn-ea"/>
                          <a:sym typeface="+mn-lt"/>
                        </a:rPr>
                        <a:t>外国平等交往、自由通商</a:t>
                      </a:r>
                    </a:p>
                  </a:txBody>
                  <a:tcPr anchor="ctr" horzOverflow="overflow">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28575" cap="flat" cmpd="sng" algn="ctr">
                      <a:solidFill>
                        <a:srgbClr val="9933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4"/>
                  </a:ext>
                </a:extLst>
              </a:tr>
            </a:tbl>
          </a:graphicData>
        </a:graphic>
      </p:graphicFrame>
      <p:sp>
        <p:nvSpPr>
          <p:cNvPr id="8" name="Rectangle 3"/>
          <p:cNvSpPr txBox="1">
            <a:spLocks noChangeArrowheads="1"/>
          </p:cNvSpPr>
          <p:nvPr/>
        </p:nvSpPr>
        <p:spPr>
          <a:xfrm>
            <a:off x="323528" y="188640"/>
            <a:ext cx="8153400" cy="936104"/>
          </a:xfrm>
          <a:prstGeom prst="rect">
            <a:avLst/>
          </a:prstGeom>
          <a:noFill/>
          <a:ln/>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2</a:t>
            </a: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r>
              <a:rPr kumimoji="0" lang="zh-CN" altLang="en-US"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资政新篇</a:t>
            </a:r>
            <a:r>
              <a:rPr kumimoji="0" lang="en-US" altLang="zh-CN" sz="40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a:t>
            </a:r>
            <a:endParaRPr kumimoji="0" lang="en-US" altLang="zh-CN" sz="4000" b="1" i="0" u="none" strike="noStrike" kern="1200" cap="none" spc="0" normalizeH="0" baseline="0" noProof="0" dirty="0">
              <a:ln>
                <a:noFill/>
              </a:ln>
              <a:solidFill>
                <a:schemeClr val="tx2"/>
              </a:solidFill>
              <a:effectLst/>
              <a:uLnTx/>
              <a:uFillTx/>
              <a:latin typeface="华文新魏" pitchFamily="2" charset="-122"/>
              <a:ea typeface="华文新魏" pitchFamily="2" charset="-122"/>
              <a:cs typeface="+mj-cs"/>
            </a:endParaRPr>
          </a:p>
        </p:txBody>
      </p:sp>
      <p:grpSp>
        <p:nvGrpSpPr>
          <p:cNvPr id="9" name="组合 8"/>
          <p:cNvGrpSpPr/>
          <p:nvPr/>
        </p:nvGrpSpPr>
        <p:grpSpPr>
          <a:xfrm>
            <a:off x="6804249" y="404664"/>
            <a:ext cx="1986072" cy="2525833"/>
            <a:chOff x="3923928" y="2420888"/>
            <a:chExt cx="2882206" cy="3836003"/>
          </a:xfrm>
        </p:grpSpPr>
        <p:pic>
          <p:nvPicPr>
            <p:cNvPr id="11" name="Picture 5" descr="1321863230"/>
            <p:cNvPicPr>
              <a:picLocks noChangeAspect="1" noChangeArrowheads="1"/>
            </p:cNvPicPr>
            <p:nvPr/>
          </p:nvPicPr>
          <p:blipFill>
            <a:blip r:embed="rId2" cstate="print"/>
            <a:srcRect/>
            <a:stretch>
              <a:fillRect/>
            </a:stretch>
          </p:blipFill>
          <p:spPr bwMode="auto">
            <a:xfrm>
              <a:off x="3923928" y="2420888"/>
              <a:ext cx="2779162" cy="3437384"/>
            </a:xfrm>
            <a:prstGeom prst="rect">
              <a:avLst/>
            </a:prstGeom>
            <a:noFill/>
            <a:ln w="9525">
              <a:noFill/>
              <a:miter lim="800000"/>
              <a:headEnd/>
              <a:tailEnd/>
            </a:ln>
          </p:spPr>
        </p:pic>
        <p:sp>
          <p:nvSpPr>
            <p:cNvPr id="12" name="Rectangle 6"/>
            <p:cNvSpPr>
              <a:spLocks noChangeArrowheads="1"/>
            </p:cNvSpPr>
            <p:nvPr/>
          </p:nvSpPr>
          <p:spPr bwMode="auto">
            <a:xfrm>
              <a:off x="4283967" y="5836210"/>
              <a:ext cx="2522167" cy="420681"/>
            </a:xfrm>
            <a:prstGeom prst="rect">
              <a:avLst/>
            </a:prstGeom>
            <a:noFill/>
            <a:ln w="9525">
              <a:noFill/>
              <a:miter lim="800000"/>
              <a:headEnd/>
              <a:tailEnd/>
            </a:ln>
            <a:effectLst/>
          </p:spPr>
          <p:txBody>
            <a:bodyPr wrap="none" anchor="ctr">
              <a:spAutoFit/>
            </a:bodyPr>
            <a:lstStyle/>
            <a:p>
              <a:r>
                <a:rPr lang="zh-CN" altLang="en-US" sz="1200" b="1" dirty="0"/>
                <a:t>洪仁玕（1822--1864）</a:t>
              </a:r>
              <a:r>
                <a:rPr lang="zh-CN" altLang="en-US" sz="1200" dirty="0"/>
                <a:t> </a:t>
              </a: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4638"/>
            <a:ext cx="8363272" cy="1143000"/>
          </a:xfrm>
        </p:spPr>
        <p:txBody>
          <a:bodyPr/>
          <a:lstStyle/>
          <a:p>
            <a:r>
              <a:rPr lang="zh-CN" altLang="en-US" b="1" dirty="0" smtClean="0"/>
              <a:t>教学目的与要求：</a:t>
            </a:r>
            <a:endParaRPr lang="zh-CN" altLang="en-US" b="1" dirty="0"/>
          </a:p>
        </p:txBody>
      </p:sp>
      <p:sp>
        <p:nvSpPr>
          <p:cNvPr id="3" name="内容占位符 2"/>
          <p:cNvSpPr>
            <a:spLocks noGrp="1"/>
          </p:cNvSpPr>
          <p:nvPr>
            <p:ph sz="quarter" idx="1"/>
          </p:nvPr>
        </p:nvSpPr>
        <p:spPr>
          <a:xfrm>
            <a:off x="467544" y="2204864"/>
            <a:ext cx="8352928" cy="2592288"/>
          </a:xfrm>
        </p:spPr>
        <p:txBody>
          <a:bodyPr>
            <a:noAutofit/>
          </a:bodyPr>
          <a:lstStyle/>
          <a:p>
            <a:pPr>
              <a:lnSpc>
                <a:spcPct val="90000"/>
              </a:lnSpc>
            </a:pPr>
            <a:r>
              <a:rPr lang="zh-CN" altLang="en-US" sz="2400" b="1" dirty="0" smtClean="0">
                <a:ea typeface="华文新魏" pitchFamily="2" charset="-122"/>
              </a:rPr>
              <a:t>了解太平天国农民起义的意义和局限性。</a:t>
            </a:r>
          </a:p>
          <a:p>
            <a:pPr>
              <a:lnSpc>
                <a:spcPct val="90000"/>
              </a:lnSpc>
            </a:pPr>
            <a:r>
              <a:rPr lang="zh-CN" altLang="en-US" sz="2400" b="1" dirty="0" smtClean="0">
                <a:ea typeface="华文新魏" pitchFamily="2" charset="-122"/>
              </a:rPr>
              <a:t>了解洋务运动的兴起和失败的原因。</a:t>
            </a:r>
          </a:p>
          <a:p>
            <a:pPr>
              <a:lnSpc>
                <a:spcPct val="90000"/>
              </a:lnSpc>
            </a:pPr>
            <a:r>
              <a:rPr lang="zh-CN" altLang="en-US" sz="2400" b="1" dirty="0" smtClean="0">
                <a:ea typeface="华文新魏" pitchFamily="2" charset="-122"/>
              </a:rPr>
              <a:t>了解戊戌维新运动的意义及其失败的原因和教训。</a:t>
            </a:r>
          </a:p>
          <a:p>
            <a:pPr>
              <a:lnSpc>
                <a:spcPct val="90000"/>
              </a:lnSpc>
            </a:pPr>
            <a:r>
              <a:rPr lang="zh-CN" altLang="en-US" sz="2400" b="1" dirty="0" smtClean="0">
                <a:ea typeface="华文新魏" pitchFamily="2" charset="-122"/>
              </a:rPr>
              <a:t>深刻认识在探寻国家出路的过程中，单纯的农民战争、地主阶级的自救运动和资产阶级改良道路都不能实现中国的民族独立和人民解放。</a:t>
            </a:r>
            <a:endParaRPr lang="zh-CN" altLang="en-US" sz="2400" b="1" dirty="0" smtClean="0">
              <a:latin typeface="华文新魏" pitchFamily="2" charset="-122"/>
              <a:ea typeface="华文新魏" pitchFamily="2" charset="-122"/>
            </a:endParaRPr>
          </a:p>
        </p:txBody>
      </p:sp>
      <p:pic>
        <p:nvPicPr>
          <p:cNvPr id="124932" name="Picture 4" descr="http://p1.so.qhmsg.com/bdr/_240_/t0126d6d60d740ed701.jpg"/>
          <p:cNvPicPr>
            <a:picLocks noChangeAspect="1" noChangeArrowheads="1"/>
          </p:cNvPicPr>
          <p:nvPr/>
        </p:nvPicPr>
        <p:blipFill>
          <a:blip r:embed="rId2" cstate="print"/>
          <a:srcRect/>
          <a:stretch>
            <a:fillRect/>
          </a:stretch>
        </p:blipFill>
        <p:spPr bwMode="auto">
          <a:xfrm>
            <a:off x="7236296" y="4875970"/>
            <a:ext cx="1907704" cy="198203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p1.so.qhmsg.com/bdr/_240_/t015eabff6bf657b606.jpg"/>
          <p:cNvPicPr>
            <a:picLocks noChangeAspect="1" noChangeArrowheads="1"/>
          </p:cNvPicPr>
          <p:nvPr/>
        </p:nvPicPr>
        <p:blipFill>
          <a:blip r:embed="rId2" cstate="print"/>
          <a:srcRect/>
          <a:stretch>
            <a:fillRect/>
          </a:stretch>
        </p:blipFill>
        <p:spPr bwMode="auto">
          <a:xfrm>
            <a:off x="6876256" y="980728"/>
            <a:ext cx="2154932" cy="2638692"/>
          </a:xfrm>
          <a:prstGeom prst="rect">
            <a:avLst/>
          </a:prstGeom>
          <a:noFill/>
        </p:spPr>
      </p:pic>
      <p:grpSp>
        <p:nvGrpSpPr>
          <p:cNvPr id="2" name="组合 8"/>
          <p:cNvGrpSpPr/>
          <p:nvPr/>
        </p:nvGrpSpPr>
        <p:grpSpPr>
          <a:xfrm>
            <a:off x="251520" y="2276872"/>
            <a:ext cx="4536504" cy="3888432"/>
            <a:chOff x="755576" y="2132856"/>
            <a:chExt cx="4536504" cy="3528392"/>
          </a:xfrm>
        </p:grpSpPr>
        <p:sp>
          <p:nvSpPr>
            <p:cNvPr id="6" name="云形标注 5"/>
            <p:cNvSpPr/>
            <p:nvPr/>
          </p:nvSpPr>
          <p:spPr>
            <a:xfrm>
              <a:off x="755576" y="2132856"/>
              <a:ext cx="4536504" cy="3528392"/>
            </a:xfrm>
            <a:prstGeom prst="cloudCallout">
              <a:avLst>
                <a:gd name="adj1" fmla="val 113834"/>
                <a:gd name="adj2" fmla="val -4407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2564904"/>
              <a:ext cx="2952328" cy="400110"/>
            </a:xfrm>
            <a:prstGeom prst="rect">
              <a:avLst/>
            </a:prstGeom>
          </p:spPr>
          <p:txBody>
            <a:bodyPr wrap="square">
              <a:spAutoFit/>
            </a:bodyPr>
            <a:lstStyle/>
            <a:p>
              <a:pPr marL="274320" lvl="0" indent="-274320">
                <a:spcBef>
                  <a:spcPts val="580"/>
                </a:spcBef>
                <a:buClr>
                  <a:srgbClr val="D34817"/>
                </a:buClr>
                <a:buSzPct val="85000"/>
                <a:buFont typeface="Wingdings 2"/>
                <a:buChar char=""/>
              </a:pPr>
              <a:endParaRPr lang="zh-CN" altLang="en-US" sz="2000" b="1" dirty="0" smtClean="0">
                <a:solidFill>
                  <a:srgbClr val="002060"/>
                </a:solidFill>
                <a:latin typeface="华文新魏" pitchFamily="2" charset="-122"/>
                <a:ea typeface="华文新魏" pitchFamily="2" charset="-122"/>
              </a:endParaRPr>
            </a:p>
          </p:txBody>
        </p:sp>
      </p:grpSp>
      <p:sp>
        <p:nvSpPr>
          <p:cNvPr id="10" name="AutoShape 4"/>
          <p:cNvSpPr>
            <a:spLocks noChangeArrowheads="1"/>
          </p:cNvSpPr>
          <p:nvPr/>
        </p:nvSpPr>
        <p:spPr bwMode="auto">
          <a:xfrm>
            <a:off x="611560" y="548680"/>
            <a:ext cx="2952328" cy="1469469"/>
          </a:xfrm>
          <a:prstGeom prst="irregularSeal1">
            <a:avLst/>
          </a:prstGeom>
          <a:solidFill>
            <a:schemeClr val="tx1">
              <a:lumMod val="10000"/>
              <a:lumOff val="90000"/>
            </a:schemeClr>
          </a:solidFill>
          <a:ln w="12700">
            <a:solidFill>
              <a:srgbClr val="0000FF"/>
            </a:solidFill>
            <a:miter lim="800000"/>
            <a:headEnd/>
            <a:tailEnd/>
          </a:ln>
          <a:effectLst/>
        </p:spPr>
        <p:txBody>
          <a:bodyPr wrap="square" anchor="ctr">
            <a:spAutoFit/>
          </a:bodyPr>
          <a:lstStyle/>
          <a:p>
            <a:pPr algn="ctr" eaLnBrk="0" hangingPunct="0"/>
            <a:r>
              <a:rPr lang="zh-CN" altLang="en-US" sz="2800" b="1" dirty="0">
                <a:solidFill>
                  <a:srgbClr val="FF3300"/>
                </a:solidFill>
                <a:latin typeface="Times New Roman" pitchFamily="18" charset="0"/>
              </a:rPr>
              <a:t>评说</a:t>
            </a:r>
          </a:p>
        </p:txBody>
      </p:sp>
      <p:sp>
        <p:nvSpPr>
          <p:cNvPr id="8" name="矩形 7"/>
          <p:cNvSpPr/>
          <p:nvPr/>
        </p:nvSpPr>
        <p:spPr>
          <a:xfrm>
            <a:off x="1403648" y="2780928"/>
            <a:ext cx="3240360" cy="2677656"/>
          </a:xfrm>
          <a:prstGeom prst="rect">
            <a:avLst/>
          </a:prstGeom>
        </p:spPr>
        <p:txBody>
          <a:bodyPr wrap="square">
            <a:spAutoFit/>
          </a:bodyPr>
          <a:lstStyle/>
          <a:p>
            <a:pPr eaLnBrk="0" hangingPunct="0">
              <a:spcBef>
                <a:spcPct val="0"/>
              </a:spcBef>
            </a:pPr>
            <a:r>
              <a:rPr lang="zh-CN" altLang="en-US" sz="2400" b="1" dirty="0" smtClean="0">
                <a:solidFill>
                  <a:schemeClr val="tx2"/>
                </a:solidFill>
                <a:latin typeface="+mn-ea"/>
              </a:rPr>
              <a:t>①是中国最早、最完整的改革内政，发展资本主义的方案。</a:t>
            </a:r>
            <a:endParaRPr lang="en-US" altLang="zh-CN" sz="2400" b="1" dirty="0" smtClean="0">
              <a:solidFill>
                <a:schemeClr val="tx2"/>
              </a:solidFill>
              <a:latin typeface="+mn-ea"/>
            </a:endParaRPr>
          </a:p>
          <a:p>
            <a:pPr eaLnBrk="0" hangingPunct="0">
              <a:spcBef>
                <a:spcPct val="0"/>
              </a:spcBef>
            </a:pPr>
            <a:r>
              <a:rPr lang="zh-CN" altLang="en-US" sz="2400" b="1" dirty="0" smtClean="0">
                <a:solidFill>
                  <a:schemeClr val="tx2"/>
                </a:solidFill>
                <a:latin typeface="+mn-ea"/>
              </a:rPr>
              <a:t>②但未能反映农民最迫切的愿望和要求，也缺乏必要的条件，不能真正实行。</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51520" y="2708920"/>
            <a:ext cx="5004048" cy="1569660"/>
          </a:xfrm>
          <a:prstGeom prst="rect">
            <a:avLst/>
          </a:prstGeom>
          <a:solidFill>
            <a:schemeClr val="bg1"/>
          </a:solidFill>
          <a:ln w="9525">
            <a:noFill/>
            <a:miter lim="800000"/>
            <a:headEnd/>
            <a:tailEnd/>
          </a:ln>
          <a:effectLst/>
        </p:spPr>
        <p:txBody>
          <a:bodyPr wrap="square">
            <a:spAutoFit/>
          </a:bodyPr>
          <a:lstStyle/>
          <a:p>
            <a:pPr algn="ctr">
              <a:lnSpc>
                <a:spcPct val="150000"/>
              </a:lnSpc>
              <a:spcBef>
                <a:spcPct val="50000"/>
              </a:spcBef>
            </a:pPr>
            <a:r>
              <a:rPr lang="zh-CN" altLang="en-US" sz="3200" b="1" dirty="0">
                <a:solidFill>
                  <a:schemeClr val="tx2"/>
                </a:solidFill>
                <a:effectLst>
                  <a:outerShdw blurRad="38100" dist="38100" dir="2700000" algn="tl">
                    <a:srgbClr val="000000"/>
                  </a:outerShdw>
                </a:effectLst>
                <a:latin typeface="+mn-ea"/>
              </a:rPr>
              <a:t>（</a:t>
            </a:r>
            <a:r>
              <a:rPr lang="en-US" altLang="zh-CN" sz="3200" b="1" dirty="0">
                <a:solidFill>
                  <a:schemeClr val="tx2"/>
                </a:solidFill>
                <a:effectLst>
                  <a:outerShdw blurRad="38100" dist="38100" dir="2700000" algn="tl">
                    <a:srgbClr val="000000"/>
                  </a:outerShdw>
                </a:effectLst>
                <a:latin typeface="+mn-ea"/>
              </a:rPr>
              <a:t>1</a:t>
            </a:r>
            <a:r>
              <a:rPr lang="zh-CN" altLang="en-US" sz="3200" b="1" dirty="0">
                <a:solidFill>
                  <a:schemeClr val="tx2"/>
                </a:solidFill>
                <a:effectLst>
                  <a:outerShdw blurRad="38100" dist="38100" dir="2700000" algn="tl">
                    <a:srgbClr val="000000"/>
                  </a:outerShdw>
                </a:effectLst>
                <a:latin typeface="+mn-ea"/>
              </a:rPr>
              <a:t>） 天京事变（</a:t>
            </a:r>
            <a:r>
              <a:rPr lang="en-US" altLang="zh-CN" sz="3200" b="1" dirty="0">
                <a:solidFill>
                  <a:schemeClr val="tx2"/>
                </a:solidFill>
                <a:effectLst>
                  <a:outerShdw blurRad="38100" dist="38100" dir="2700000" algn="tl">
                    <a:srgbClr val="000000"/>
                  </a:outerShdw>
                </a:effectLst>
                <a:latin typeface="+mn-ea"/>
              </a:rPr>
              <a:t>1856</a:t>
            </a:r>
            <a:r>
              <a:rPr lang="zh-CN" altLang="en-US" sz="3200" b="1" dirty="0">
                <a:solidFill>
                  <a:schemeClr val="tx2"/>
                </a:solidFill>
                <a:effectLst>
                  <a:outerShdw blurRad="38100" dist="38100" dir="2700000" algn="tl">
                    <a:srgbClr val="000000"/>
                  </a:outerShdw>
                </a:effectLst>
                <a:latin typeface="+mn-ea"/>
              </a:rPr>
              <a:t>年）</a:t>
            </a:r>
          </a:p>
          <a:p>
            <a:pPr>
              <a:lnSpc>
                <a:spcPct val="150000"/>
              </a:lnSpc>
            </a:pPr>
            <a:r>
              <a:rPr lang="zh-CN" altLang="en-US" sz="3200" b="1" dirty="0">
                <a:solidFill>
                  <a:schemeClr val="tx2"/>
                </a:solidFill>
                <a:effectLst>
                  <a:outerShdw blurRad="38100" dist="38100" dir="2700000" algn="tl">
                    <a:srgbClr val="000000"/>
                  </a:outerShdw>
                </a:effectLst>
                <a:latin typeface="+mn-ea"/>
              </a:rPr>
              <a:t>     </a:t>
            </a:r>
            <a:r>
              <a:rPr lang="zh-CN" altLang="en-US" sz="3200" b="1" dirty="0" smtClean="0">
                <a:solidFill>
                  <a:schemeClr val="tx2"/>
                </a:solidFill>
                <a:effectLst>
                  <a:outerShdw blurRad="38100" dist="38100" dir="2700000" algn="tl">
                    <a:srgbClr val="000000"/>
                  </a:outerShdw>
                </a:effectLst>
                <a:latin typeface="+mn-ea"/>
              </a:rPr>
              <a:t>             </a:t>
            </a:r>
            <a:r>
              <a:rPr lang="en-US" altLang="zh-CN" sz="3200" b="1" dirty="0" smtClean="0">
                <a:solidFill>
                  <a:schemeClr val="tx2"/>
                </a:solidFill>
                <a:effectLst>
                  <a:outerShdw blurRad="38100" dist="38100" dir="2700000" algn="tl">
                    <a:srgbClr val="000000"/>
                  </a:outerShdw>
                </a:effectLst>
                <a:latin typeface="+mn-ea"/>
              </a:rPr>
              <a:t>----</a:t>
            </a:r>
            <a:r>
              <a:rPr lang="zh-CN" altLang="en-US" sz="3200" b="1" dirty="0" smtClean="0">
                <a:solidFill>
                  <a:schemeClr val="tx2"/>
                </a:solidFill>
                <a:effectLst>
                  <a:outerShdw blurRad="38100" dist="38100" dir="2700000" algn="tl">
                    <a:srgbClr val="000000"/>
                  </a:outerShdw>
                </a:effectLst>
                <a:latin typeface="+mn-ea"/>
              </a:rPr>
              <a:t>转折点</a:t>
            </a:r>
            <a:endParaRPr lang="zh-CN" altLang="en-US" sz="3200" b="1" dirty="0">
              <a:solidFill>
                <a:schemeClr val="tx2"/>
              </a:solidFill>
              <a:effectLst>
                <a:outerShdw blurRad="38100" dist="38100" dir="2700000" algn="tl">
                  <a:srgbClr val="000000"/>
                </a:outerShdw>
              </a:effectLst>
              <a:latin typeface="+mn-ea"/>
            </a:endParaRPr>
          </a:p>
        </p:txBody>
      </p:sp>
      <p:sp>
        <p:nvSpPr>
          <p:cNvPr id="27659" name="Rectangle 11"/>
          <p:cNvSpPr>
            <a:spLocks noGrp="1" noChangeArrowheads="1"/>
          </p:cNvSpPr>
          <p:nvPr>
            <p:ph type="title"/>
          </p:nvPr>
        </p:nvSpPr>
        <p:spPr>
          <a:xfrm>
            <a:off x="395536" y="228601"/>
            <a:ext cx="8215064" cy="1040160"/>
          </a:xfrm>
          <a:noFill/>
          <a:ln/>
        </p:spPr>
        <p:txBody>
          <a:bodyPr/>
          <a:lstStyle/>
          <a:p>
            <a:r>
              <a:rPr lang="en-US" altLang="zh-CN" b="1" dirty="0"/>
              <a:t>3</a:t>
            </a:r>
            <a:r>
              <a:rPr lang="zh-CN" altLang="en-US" b="1" dirty="0"/>
              <a:t>、从天京事变到太平天国败亡</a:t>
            </a:r>
          </a:p>
        </p:txBody>
      </p:sp>
      <p:pic>
        <p:nvPicPr>
          <p:cNvPr id="87042" name="Picture 2" descr="https://gss1.bdstatic.com/-vo3dSag_xI4khGkpoWK1HF6hhy/baike/c0%3Dbaike72%2C5%2C5%2C72%2C24/sign=699c8b891ed8bc3ed2050e98e3e2cd7b/a08b87d6277f9e2f021523bb1830e924b899f364.jpg"/>
          <p:cNvPicPr>
            <a:picLocks noChangeAspect="1" noChangeArrowheads="1"/>
          </p:cNvPicPr>
          <p:nvPr/>
        </p:nvPicPr>
        <p:blipFill>
          <a:blip r:embed="rId2" cstate="print"/>
          <a:srcRect/>
          <a:stretch>
            <a:fillRect/>
          </a:stretch>
        </p:blipFill>
        <p:spPr bwMode="auto">
          <a:xfrm>
            <a:off x="5436096" y="1916832"/>
            <a:ext cx="3456384" cy="3980290"/>
          </a:xfrm>
          <a:prstGeom prst="rect">
            <a:avLst/>
          </a:prstGeom>
          <a:noFill/>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7657"/>
                                        </p:tgtEl>
                                        <p:attrNameLst>
                                          <p:attrName>style.visibility</p:attrName>
                                        </p:attrNameLst>
                                      </p:cBhvr>
                                      <p:to>
                                        <p:strVal val="visible"/>
                                      </p:to>
                                    </p:set>
                                    <p:animEffect transition="in" filter="slide(fromLeft)">
                                      <p:cBhvr>
                                        <p:cTn id="7" dur="5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1219200" y="1371600"/>
          <a:ext cx="3657600" cy="1987550"/>
        </p:xfrm>
        <a:graphic>
          <a:graphicData uri="http://schemas.openxmlformats.org/presentationml/2006/ole">
            <p:oleObj spid="_x0000_s49154" r:id="rId3" imgW="4743767" imgH="3613467" progId="">
              <p:embed/>
            </p:oleObj>
          </a:graphicData>
        </a:graphic>
      </p:graphicFrame>
      <p:sp>
        <p:nvSpPr>
          <p:cNvPr id="28675" name="Rectangle 3"/>
          <p:cNvSpPr>
            <a:spLocks noGrp="1" noChangeArrowheads="1"/>
          </p:cNvSpPr>
          <p:nvPr>
            <p:ph type="title"/>
          </p:nvPr>
        </p:nvSpPr>
        <p:spPr>
          <a:xfrm>
            <a:off x="539552" y="1600200"/>
            <a:ext cx="7842448" cy="788988"/>
          </a:xfrm>
          <a:noFill/>
          <a:ln/>
        </p:spPr>
        <p:txBody>
          <a:bodyPr/>
          <a:lstStyle/>
          <a:p>
            <a:r>
              <a:rPr lang="zh-CN" altLang="en-US" b="1" dirty="0">
                <a:solidFill>
                  <a:schemeClr val="tx1"/>
                </a:solidFill>
              </a:rPr>
              <a:t>①杨秀清逼封</a:t>
            </a:r>
            <a:r>
              <a:rPr lang="zh-CN" altLang="en-US" b="1" dirty="0">
                <a:solidFill>
                  <a:schemeClr val="tx1"/>
                </a:solidFill>
                <a:latin typeface="Arial"/>
              </a:rPr>
              <a:t>“</a:t>
            </a:r>
            <a:r>
              <a:rPr lang="zh-CN" altLang="en-US" b="1" dirty="0">
                <a:solidFill>
                  <a:schemeClr val="tx1"/>
                </a:solidFill>
              </a:rPr>
              <a:t>万岁</a:t>
            </a:r>
            <a:r>
              <a:rPr lang="zh-CN" altLang="en-US" b="1" dirty="0">
                <a:solidFill>
                  <a:schemeClr val="tx1"/>
                </a:solidFill>
                <a:latin typeface="Arial"/>
              </a:rPr>
              <a:t>”</a:t>
            </a:r>
            <a:endParaRPr lang="zh-CN" altLang="en-US" b="1" dirty="0">
              <a:solidFill>
                <a:schemeClr val="tx1"/>
              </a:solidFill>
            </a:endParaRPr>
          </a:p>
        </p:txBody>
      </p:sp>
      <p:sp>
        <p:nvSpPr>
          <p:cNvPr id="28677" name="Rectangle 5"/>
          <p:cNvSpPr>
            <a:spLocks noGrp="1" noChangeArrowheads="1"/>
          </p:cNvSpPr>
          <p:nvPr>
            <p:ph sz="quarter" idx="1"/>
          </p:nvPr>
        </p:nvSpPr>
        <p:spPr>
          <a:xfrm>
            <a:off x="395536" y="3810000"/>
            <a:ext cx="8367464" cy="2362200"/>
          </a:xfrm>
          <a:solidFill>
            <a:schemeClr val="bg1"/>
          </a:solidFill>
          <a:ln/>
        </p:spPr>
        <p:txBody>
          <a:bodyPr>
            <a:normAutofit fontScale="92500"/>
          </a:bodyPr>
          <a:lstStyle/>
          <a:p>
            <a:r>
              <a:rPr lang="zh-CN" altLang="en-US" sz="2400" b="1" dirty="0" smtClean="0"/>
              <a:t>“</a:t>
            </a:r>
            <a:r>
              <a:rPr lang="zh-CN" altLang="en-US" sz="2400" b="1" dirty="0"/>
              <a:t>秀清自恃功高，朝见立而不跪，每诈称天父下凡附体，令秀全跪其前，甚至数其罪而杖责之，造言既毕，其为君臣如初。</a:t>
            </a:r>
            <a:r>
              <a:rPr lang="zh-CN" altLang="en-US" sz="2400" b="1" dirty="0" smtClean="0"/>
              <a:t>”</a:t>
            </a:r>
            <a:endParaRPr lang="en-US" altLang="zh-CN" sz="2400" b="1" dirty="0" smtClean="0"/>
          </a:p>
          <a:p>
            <a:r>
              <a:rPr lang="en-US" altLang="zh-CN" sz="2400" b="1" dirty="0" smtClean="0"/>
              <a:t>                                                      ----</a:t>
            </a:r>
            <a:r>
              <a:rPr lang="zh-CN" altLang="en-US" sz="2400" b="1" dirty="0" smtClean="0"/>
              <a:t>张德坚</a:t>
            </a:r>
            <a:r>
              <a:rPr lang="en-US" altLang="zh-CN" sz="2400" b="1" dirty="0" smtClean="0"/>
              <a:t>《</a:t>
            </a:r>
            <a:r>
              <a:rPr lang="zh-CN" altLang="en-US" sz="2400" b="1" dirty="0" smtClean="0"/>
              <a:t>贼情汇纂</a:t>
            </a:r>
            <a:r>
              <a:rPr lang="en-US" altLang="zh-CN" sz="2400" b="1" dirty="0" smtClean="0"/>
              <a:t>》</a:t>
            </a:r>
            <a:endParaRPr lang="zh-CN" altLang="en-US" sz="2400" b="1" dirty="0"/>
          </a:p>
          <a:p>
            <a:pPr algn="ctr"/>
            <a:r>
              <a:rPr lang="zh-CN" altLang="en-US" sz="2400" b="1" dirty="0" smtClean="0"/>
              <a:t>“</a:t>
            </a:r>
            <a:r>
              <a:rPr lang="zh-CN" altLang="en-US" sz="2400" b="1" dirty="0"/>
              <a:t>（东王）权太重，要逼天王封其万岁。那时权柄皆在东王一人手上，不得不封，逼天王亲到东王府封其万岁。</a:t>
            </a:r>
            <a:r>
              <a:rPr lang="zh-CN" altLang="en-US" sz="2400" b="1" dirty="0" smtClean="0"/>
              <a:t>”</a:t>
            </a:r>
            <a:endParaRPr lang="en-US" altLang="zh-CN" sz="2400" b="1" dirty="0" smtClean="0"/>
          </a:p>
          <a:p>
            <a:r>
              <a:rPr lang="en-US" altLang="zh-CN" sz="2400" b="1" dirty="0" smtClean="0"/>
              <a:t>                                                      ----《</a:t>
            </a:r>
            <a:r>
              <a:rPr lang="zh-CN" altLang="en-US" sz="2400" b="1" dirty="0" smtClean="0"/>
              <a:t>李秀成自述</a:t>
            </a:r>
            <a:r>
              <a:rPr lang="en-US" altLang="zh-CN" sz="2400" b="1" dirty="0" smtClean="0"/>
              <a:t>》</a:t>
            </a:r>
            <a:endParaRPr lang="zh-CN" altLang="en-US" sz="2400" b="1" dirty="0"/>
          </a:p>
        </p:txBody>
      </p:sp>
      <p:sp>
        <p:nvSpPr>
          <p:cNvPr id="28679" name="Rectangle 7"/>
          <p:cNvSpPr>
            <a:spLocks noChangeArrowheads="1"/>
          </p:cNvSpPr>
          <p:nvPr/>
        </p:nvSpPr>
        <p:spPr bwMode="auto">
          <a:xfrm>
            <a:off x="107504" y="277813"/>
            <a:ext cx="8579296" cy="1139825"/>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rPr>
              <a:t>（</a:t>
            </a:r>
            <a:r>
              <a:rPr lang="en-US" altLang="zh-CN" sz="4200" b="1" dirty="0">
                <a:solidFill>
                  <a:schemeClr val="tx2"/>
                </a:solidFill>
                <a:latin typeface="Garamond" pitchFamily="18" charset="0"/>
              </a:rPr>
              <a:t>2</a:t>
            </a:r>
            <a:r>
              <a:rPr lang="zh-CN" altLang="en-US" sz="4200" b="1" dirty="0">
                <a:solidFill>
                  <a:schemeClr val="tx2"/>
                </a:solidFill>
                <a:latin typeface="Garamond" pitchFamily="18" charset="0"/>
              </a:rPr>
              <a:t>）过程</a:t>
            </a:r>
          </a:p>
        </p:txBody>
      </p:sp>
      <p:grpSp>
        <p:nvGrpSpPr>
          <p:cNvPr id="8" name="组合 7"/>
          <p:cNvGrpSpPr/>
          <p:nvPr/>
        </p:nvGrpSpPr>
        <p:grpSpPr>
          <a:xfrm>
            <a:off x="6329524" y="332656"/>
            <a:ext cx="2418940" cy="3085311"/>
            <a:chOff x="6329524" y="332656"/>
            <a:chExt cx="2418940" cy="3085311"/>
          </a:xfrm>
        </p:grpSpPr>
        <p:sp>
          <p:nvSpPr>
            <p:cNvPr id="28678" name="Rectangle 6"/>
            <p:cNvSpPr>
              <a:spLocks noChangeArrowheads="1"/>
            </p:cNvSpPr>
            <p:nvPr/>
          </p:nvSpPr>
          <p:spPr bwMode="auto">
            <a:xfrm>
              <a:off x="6516216" y="3140968"/>
              <a:ext cx="1800200" cy="276999"/>
            </a:xfrm>
            <a:prstGeom prst="rect">
              <a:avLst/>
            </a:prstGeom>
            <a:solidFill>
              <a:schemeClr val="bg1"/>
            </a:solidFill>
            <a:ln w="9525">
              <a:noFill/>
              <a:miter lim="800000"/>
              <a:headEnd/>
              <a:tailEnd/>
            </a:ln>
            <a:effectLst/>
          </p:spPr>
          <p:txBody>
            <a:bodyPr wrap="square" anchor="ctr">
              <a:spAutoFit/>
            </a:bodyPr>
            <a:lstStyle/>
            <a:p>
              <a:r>
                <a:rPr lang="zh-CN" altLang="en-US" sz="1200" b="1" dirty="0"/>
                <a:t>杨秀清（</a:t>
              </a:r>
              <a:r>
                <a:rPr lang="en-US" altLang="zh-CN" sz="1200" b="1" dirty="0"/>
                <a:t>1820-1856</a:t>
              </a:r>
              <a:r>
                <a:rPr lang="zh-CN" altLang="en-US" sz="1200" b="1" dirty="0"/>
                <a:t>） </a:t>
              </a:r>
            </a:p>
          </p:txBody>
        </p:sp>
        <p:pic>
          <p:nvPicPr>
            <p:cNvPr id="49156" name="Picture 4" descr="杨秀清塑像">
              <a:hlinkClick r:id="rId4"/>
            </p:cNvPr>
            <p:cNvPicPr>
              <a:picLocks noChangeAspect="1" noChangeArrowheads="1"/>
            </p:cNvPicPr>
            <p:nvPr/>
          </p:nvPicPr>
          <p:blipFill>
            <a:blip r:embed="rId5" cstate="print"/>
            <a:srcRect/>
            <a:stretch>
              <a:fillRect/>
            </a:stretch>
          </p:blipFill>
          <p:spPr bwMode="auto">
            <a:xfrm>
              <a:off x="6329524" y="332656"/>
              <a:ext cx="2418940" cy="2736304"/>
            </a:xfrm>
            <a:prstGeom prst="rect">
              <a:avLst/>
            </a:prstGeom>
            <a:noFill/>
          </p:spPr>
        </p:pic>
      </p:grpSp>
    </p:spTree>
  </p:cSld>
  <p:clrMapOvr>
    <a:masterClrMapping/>
  </p:clrMapOvr>
  <p:transition>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5181600" y="838200"/>
            <a:ext cx="3276600" cy="500715"/>
          </a:xfrm>
          <a:prstGeom prst="rect">
            <a:avLst/>
          </a:prstGeom>
          <a:noFill/>
          <a:ln w="9525">
            <a:noFill/>
            <a:miter lim="800000"/>
            <a:headEnd/>
            <a:tailEnd/>
          </a:ln>
          <a:effectLst/>
        </p:spPr>
        <p:txBody>
          <a:bodyPr>
            <a:spAutoFit/>
          </a:bodyPr>
          <a:lstStyle/>
          <a:p>
            <a:pPr algn="ctr">
              <a:lnSpc>
                <a:spcPct val="80000"/>
              </a:lnSpc>
              <a:spcBef>
                <a:spcPct val="20000"/>
              </a:spcBef>
              <a:buClr>
                <a:schemeClr val="folHlink"/>
              </a:buClr>
              <a:buFont typeface="Wingdings" pitchFamily="2" charset="2"/>
              <a:buNone/>
            </a:pPr>
            <a:r>
              <a:rPr lang="zh-CN" altLang="en-US" sz="3200" b="1" dirty="0">
                <a:latin typeface="华文新魏" pitchFamily="2" charset="-122"/>
                <a:ea typeface="华文新魏" pitchFamily="2" charset="-122"/>
              </a:rPr>
              <a:t>③石达开出走</a:t>
            </a:r>
          </a:p>
        </p:txBody>
      </p:sp>
      <p:sp>
        <p:nvSpPr>
          <p:cNvPr id="29701" name="Text Box 5"/>
          <p:cNvSpPr txBox="1">
            <a:spLocks noChangeArrowheads="1"/>
          </p:cNvSpPr>
          <p:nvPr/>
        </p:nvSpPr>
        <p:spPr bwMode="auto">
          <a:xfrm>
            <a:off x="467544" y="476672"/>
            <a:ext cx="4267200" cy="579438"/>
          </a:xfrm>
          <a:prstGeom prst="rect">
            <a:avLst/>
          </a:prstGeom>
          <a:noFill/>
          <a:ln w="9525">
            <a:noFill/>
            <a:miter lim="800000"/>
            <a:headEnd/>
            <a:tailEnd/>
          </a:ln>
          <a:effectLst/>
        </p:spPr>
        <p:txBody>
          <a:bodyPr>
            <a:spAutoFit/>
          </a:bodyPr>
          <a:lstStyle/>
          <a:p>
            <a:pPr>
              <a:spcBef>
                <a:spcPct val="50000"/>
              </a:spcBef>
            </a:pPr>
            <a:r>
              <a:rPr lang="zh-CN" altLang="en-US" sz="3200" b="1" dirty="0">
                <a:latin typeface="华文新魏" pitchFamily="2" charset="-122"/>
                <a:ea typeface="华文新魏" pitchFamily="2" charset="-122"/>
              </a:rPr>
              <a:t>②韦昌辉血洗天京</a:t>
            </a:r>
          </a:p>
        </p:txBody>
      </p:sp>
      <p:grpSp>
        <p:nvGrpSpPr>
          <p:cNvPr id="8" name="组合 7"/>
          <p:cNvGrpSpPr/>
          <p:nvPr/>
        </p:nvGrpSpPr>
        <p:grpSpPr>
          <a:xfrm>
            <a:off x="1259632" y="1628800"/>
            <a:ext cx="2209800" cy="3013303"/>
            <a:chOff x="1259632" y="1628800"/>
            <a:chExt cx="2209800" cy="3013303"/>
          </a:xfrm>
        </p:grpSpPr>
        <p:pic>
          <p:nvPicPr>
            <p:cNvPr id="29698" name="Picture 2" descr="01300000092954121550420166138"/>
            <p:cNvPicPr>
              <a:picLocks noChangeAspect="1" noChangeArrowheads="1"/>
            </p:cNvPicPr>
            <p:nvPr/>
          </p:nvPicPr>
          <p:blipFill>
            <a:blip r:embed="rId2" cstate="print"/>
            <a:srcRect/>
            <a:stretch>
              <a:fillRect/>
            </a:stretch>
          </p:blipFill>
          <p:spPr bwMode="auto">
            <a:xfrm>
              <a:off x="1259632" y="1628800"/>
              <a:ext cx="2209800" cy="2667000"/>
            </a:xfrm>
            <a:prstGeom prst="rect">
              <a:avLst/>
            </a:prstGeom>
            <a:noFill/>
            <a:ln w="9525">
              <a:noFill/>
              <a:miter lim="800000"/>
              <a:headEnd/>
              <a:tailEnd/>
            </a:ln>
          </p:spPr>
        </p:pic>
        <p:sp>
          <p:nvSpPr>
            <p:cNvPr id="29702" name="Rectangle 6"/>
            <p:cNvSpPr>
              <a:spLocks noChangeArrowheads="1"/>
            </p:cNvSpPr>
            <p:nvPr/>
          </p:nvSpPr>
          <p:spPr bwMode="auto">
            <a:xfrm>
              <a:off x="1403648" y="4365104"/>
              <a:ext cx="1737976" cy="276999"/>
            </a:xfrm>
            <a:prstGeom prst="rect">
              <a:avLst/>
            </a:prstGeom>
            <a:noFill/>
            <a:ln w="9525">
              <a:noFill/>
              <a:miter lim="800000"/>
              <a:headEnd/>
              <a:tailEnd/>
            </a:ln>
            <a:effectLst/>
          </p:spPr>
          <p:txBody>
            <a:bodyPr wrap="none" anchor="ctr">
              <a:spAutoFit/>
            </a:bodyPr>
            <a:lstStyle/>
            <a:p>
              <a:r>
                <a:rPr lang="zh-CN" altLang="en-US" sz="1200" b="1" dirty="0"/>
                <a:t>韦昌辉（</a:t>
              </a:r>
              <a:r>
                <a:rPr lang="en-US" altLang="zh-CN" sz="1200" b="1" dirty="0"/>
                <a:t>1823--1856</a:t>
              </a:r>
              <a:r>
                <a:rPr lang="zh-CN" altLang="en-US" sz="1200" b="1" dirty="0"/>
                <a:t>）</a:t>
              </a:r>
              <a:r>
                <a:rPr lang="zh-CN" altLang="en-US" sz="1200" dirty="0"/>
                <a:t> </a:t>
              </a:r>
            </a:p>
          </p:txBody>
        </p:sp>
      </p:grpSp>
      <p:grpSp>
        <p:nvGrpSpPr>
          <p:cNvPr id="9" name="组合 8"/>
          <p:cNvGrpSpPr/>
          <p:nvPr/>
        </p:nvGrpSpPr>
        <p:grpSpPr>
          <a:xfrm>
            <a:off x="4572000" y="1981200"/>
            <a:ext cx="2695575" cy="3669015"/>
            <a:chOff x="4572000" y="1981200"/>
            <a:chExt cx="2695575" cy="3669015"/>
          </a:xfrm>
        </p:grpSpPr>
        <p:pic>
          <p:nvPicPr>
            <p:cNvPr id="29699" name="Picture 3" descr="u=2312985063,422299546&amp;fm=23&amp;gp=0"/>
            <p:cNvPicPr>
              <a:picLocks noChangeAspect="1" noChangeArrowheads="1"/>
            </p:cNvPicPr>
            <p:nvPr/>
          </p:nvPicPr>
          <p:blipFill>
            <a:blip r:embed="rId3" cstate="print"/>
            <a:srcRect/>
            <a:stretch>
              <a:fillRect/>
            </a:stretch>
          </p:blipFill>
          <p:spPr bwMode="auto">
            <a:xfrm>
              <a:off x="4572000" y="1981200"/>
              <a:ext cx="2695575" cy="3333750"/>
            </a:xfrm>
            <a:prstGeom prst="rect">
              <a:avLst/>
            </a:prstGeom>
            <a:noFill/>
            <a:ln w="9525">
              <a:noFill/>
              <a:miter lim="800000"/>
              <a:headEnd/>
              <a:tailEnd/>
            </a:ln>
          </p:spPr>
        </p:pic>
        <p:sp>
          <p:nvSpPr>
            <p:cNvPr id="29703" name="Rectangle 7"/>
            <p:cNvSpPr>
              <a:spLocks noChangeArrowheads="1"/>
            </p:cNvSpPr>
            <p:nvPr/>
          </p:nvSpPr>
          <p:spPr bwMode="auto">
            <a:xfrm>
              <a:off x="5364088" y="5373216"/>
              <a:ext cx="1712328" cy="276999"/>
            </a:xfrm>
            <a:prstGeom prst="rect">
              <a:avLst/>
            </a:prstGeom>
            <a:noFill/>
            <a:ln w="9525">
              <a:noFill/>
              <a:miter lim="800000"/>
              <a:headEnd/>
              <a:tailEnd/>
            </a:ln>
            <a:effectLst/>
          </p:spPr>
          <p:txBody>
            <a:bodyPr wrap="none" anchor="ctr">
              <a:spAutoFit/>
            </a:bodyPr>
            <a:lstStyle/>
            <a:p>
              <a:r>
                <a:rPr lang="zh-CN" altLang="en-US" sz="1200" b="1" dirty="0"/>
                <a:t>石达开（</a:t>
              </a:r>
              <a:r>
                <a:rPr lang="en-US" altLang="zh-CN" sz="1200" b="1" dirty="0"/>
                <a:t>1831--1863</a:t>
              </a:r>
              <a:r>
                <a:rPr lang="zh-CN" altLang="en-US" sz="1200" b="1" dirty="0"/>
                <a:t>） </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2" fill="hold" grpId="0" nodeType="with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additive="base">
                                        <p:cTn id="7" dur="500" fill="hold"/>
                                        <p:tgtEl>
                                          <p:spTgt spid="29701"/>
                                        </p:tgtEl>
                                        <p:attrNameLst>
                                          <p:attrName>ppt_x</p:attrName>
                                        </p:attrNameLst>
                                      </p:cBhvr>
                                      <p:tavLst>
                                        <p:tav tm="0">
                                          <p:val>
                                            <p:strVal val="1+#ppt_w/2"/>
                                          </p:val>
                                        </p:tav>
                                        <p:tav tm="100000">
                                          <p:val>
                                            <p:strVal val="#ppt_x"/>
                                          </p:val>
                                        </p:tav>
                                      </p:tavLst>
                                    </p:anim>
                                    <p:anim calcmode="lin" valueType="num">
                                      <p:cBhvr additive="base">
                                        <p:cTn id="8" dur="500" fill="hold"/>
                                        <p:tgtEl>
                                          <p:spTgt spid="29701"/>
                                        </p:tgtEl>
                                        <p:attrNameLst>
                                          <p:attrName>ppt_y</p:attrName>
                                        </p:attrNameLst>
                                      </p:cBhvr>
                                      <p:tavLst>
                                        <p:tav tm="0">
                                          <p:val>
                                            <p:strVal val="#ppt_y"/>
                                          </p:val>
                                        </p:tav>
                                        <p:tav tm="100000">
                                          <p:val>
                                            <p:strVal val="#ppt_y"/>
                                          </p:val>
                                        </p:tav>
                                      </p:tavLst>
                                    </p:anim>
                                  </p:childTnLst>
                                </p:cTn>
                              </p:par>
                              <p:par>
                                <p:cTn id="9" presetID="7" presetClass="entr" presetSubtype="8" fill="hold" grpId="0" nodeType="withEffect">
                                  <p:stCondLst>
                                    <p:cond delay="0"/>
                                  </p:stCondLst>
                                  <p:childTnLst>
                                    <p:set>
                                      <p:cBhvr>
                                        <p:cTn id="10" dur="1" fill="hold">
                                          <p:stCondLst>
                                            <p:cond delay="0"/>
                                          </p:stCondLst>
                                        </p:cTn>
                                        <p:tgtEl>
                                          <p:spTgt spid="29700"/>
                                        </p:tgtEl>
                                        <p:attrNameLst>
                                          <p:attrName>style.visibility</p:attrName>
                                        </p:attrNameLst>
                                      </p:cBhvr>
                                      <p:to>
                                        <p:strVal val="visible"/>
                                      </p:to>
                                    </p:set>
                                    <p:anim calcmode="lin" valueType="num">
                                      <p:cBhvr additive="base">
                                        <p:cTn id="11" dur="500" fill="hold"/>
                                        <p:tgtEl>
                                          <p:spTgt spid="29700"/>
                                        </p:tgtEl>
                                        <p:attrNameLst>
                                          <p:attrName>ppt_x</p:attrName>
                                        </p:attrNameLst>
                                      </p:cBhvr>
                                      <p:tavLst>
                                        <p:tav tm="0">
                                          <p:val>
                                            <p:strVal val="0-#ppt_w/2"/>
                                          </p:val>
                                        </p:tav>
                                        <p:tav tm="100000">
                                          <p:val>
                                            <p:strVal val="#ppt_x"/>
                                          </p:val>
                                        </p:tav>
                                      </p:tavLst>
                                    </p:anim>
                                    <p:anim calcmode="lin" valueType="num">
                                      <p:cBhvr additive="base">
                                        <p:cTn id="12"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P spid="2970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0" y="2060575"/>
            <a:ext cx="4535488" cy="641350"/>
          </a:xfrm>
          <a:prstGeom prst="rect">
            <a:avLst/>
          </a:prstGeom>
          <a:noFill/>
          <a:ln w="9525">
            <a:noFill/>
            <a:miter lim="800000"/>
            <a:headEnd/>
            <a:tailEnd/>
          </a:ln>
          <a:effectLst/>
        </p:spPr>
        <p:txBody>
          <a:bodyPr>
            <a:spAutoFit/>
          </a:bodyPr>
          <a:lstStyle/>
          <a:p>
            <a:r>
              <a:rPr lang="zh-CN" altLang="en-US" sz="3600" b="1">
                <a:ea typeface="黑体" pitchFamily="49" charset="-122"/>
              </a:rPr>
              <a:t>     </a:t>
            </a:r>
            <a:endParaRPr lang="zh-CN" altLang="en-US" sz="2400" b="1" i="1">
              <a:ea typeface="华文新魏" pitchFamily="2" charset="-122"/>
            </a:endParaRPr>
          </a:p>
        </p:txBody>
      </p:sp>
      <p:sp>
        <p:nvSpPr>
          <p:cNvPr id="30723" name="AutoShape 3"/>
          <p:cNvSpPr>
            <a:spLocks noChangeArrowheads="1"/>
          </p:cNvSpPr>
          <p:nvPr/>
        </p:nvSpPr>
        <p:spPr bwMode="auto">
          <a:xfrm>
            <a:off x="971600" y="2204864"/>
            <a:ext cx="1944216" cy="3446512"/>
          </a:xfrm>
          <a:prstGeom prst="flowChartPunchedTape">
            <a:avLst/>
          </a:prstGeom>
          <a:solidFill>
            <a:schemeClr val="accent1"/>
          </a:solidFill>
          <a:ln w="38100">
            <a:solidFill>
              <a:schemeClr val="accent2"/>
            </a:solidFill>
            <a:miter lim="800000"/>
            <a:headEnd/>
            <a:tailEnd/>
          </a:ln>
          <a:effectLst>
            <a:outerShdw dist="107763" dir="2700000" algn="ctr" rotWithShape="0">
              <a:schemeClr val="bg2"/>
            </a:outerShdw>
          </a:effectLst>
        </p:spPr>
        <p:txBody>
          <a:bodyPr wrap="none" anchor="ctr"/>
          <a:lstStyle/>
          <a:p>
            <a:pPr algn="ctr"/>
            <a:r>
              <a:rPr lang="zh-CN" altLang="en-US" sz="2400">
                <a:solidFill>
                  <a:srgbClr val="003366"/>
                </a:solidFill>
                <a:effectLst>
                  <a:outerShdw blurRad="38100" dist="38100" dir="2700000" algn="tl">
                    <a:srgbClr val="000000"/>
                  </a:outerShdw>
                </a:effectLst>
                <a:ea typeface="黑体" pitchFamily="49" charset="-122"/>
              </a:rPr>
              <a:t>          </a:t>
            </a:r>
            <a:r>
              <a:rPr lang="zh-CN" altLang="en-US" sz="3200" b="1">
                <a:effectLst>
                  <a:outerShdw blurRad="38100" dist="38100" dir="2700000" algn="tl">
                    <a:srgbClr val="000000"/>
                  </a:outerShdw>
                </a:effectLst>
                <a:ea typeface="黑体" pitchFamily="49" charset="-122"/>
              </a:rPr>
              <a:t>政治：</a:t>
            </a:r>
          </a:p>
          <a:p>
            <a:pPr algn="ctr"/>
            <a:r>
              <a:rPr lang="zh-CN" altLang="en-US" sz="3200" b="1">
                <a:effectLst>
                  <a:outerShdw blurRad="38100" dist="38100" dir="2700000" algn="tl">
                    <a:srgbClr val="000000"/>
                  </a:outerShdw>
                </a:effectLst>
                <a:ea typeface="楷体_GB2312" pitchFamily="49" charset="-122"/>
              </a:rPr>
              <a:t>干王洪仁玕</a:t>
            </a:r>
          </a:p>
          <a:p>
            <a:pPr algn="ctr"/>
            <a:endParaRPr lang="zh-CN" altLang="en-US" sz="3200" b="1">
              <a:effectLst>
                <a:outerShdw blurRad="38100" dist="38100" dir="2700000" algn="tl">
                  <a:srgbClr val="000000"/>
                </a:outerShdw>
              </a:effectLst>
              <a:latin typeface="黑体" pitchFamily="49" charset="-122"/>
              <a:ea typeface="黑体" pitchFamily="49" charset="-122"/>
            </a:endParaRPr>
          </a:p>
        </p:txBody>
      </p:sp>
      <p:pic>
        <p:nvPicPr>
          <p:cNvPr id="30724" name="Picture 4" descr="李秀成"/>
          <p:cNvPicPr>
            <a:picLocks noChangeAspect="1" noChangeArrowheads="1"/>
          </p:cNvPicPr>
          <p:nvPr/>
        </p:nvPicPr>
        <p:blipFill>
          <a:blip r:embed="rId2" cstate="print"/>
          <a:srcRect l="3622" t="4013" r="4776" b="7980"/>
          <a:stretch>
            <a:fillRect/>
          </a:stretch>
        </p:blipFill>
        <p:spPr bwMode="auto">
          <a:xfrm>
            <a:off x="3150792" y="2204864"/>
            <a:ext cx="3477021" cy="3205336"/>
          </a:xfrm>
          <a:prstGeom prst="rect">
            <a:avLst/>
          </a:prstGeom>
          <a:noFill/>
          <a:ln w="28575">
            <a:solidFill>
              <a:schemeClr val="tx2"/>
            </a:solidFill>
            <a:miter lim="800000"/>
            <a:headEnd/>
            <a:tailEnd/>
          </a:ln>
        </p:spPr>
      </p:pic>
      <p:sp>
        <p:nvSpPr>
          <p:cNvPr id="30725" name="Text Box 5"/>
          <p:cNvSpPr txBox="1">
            <a:spLocks noChangeArrowheads="1"/>
          </p:cNvSpPr>
          <p:nvPr/>
        </p:nvSpPr>
        <p:spPr bwMode="auto">
          <a:xfrm>
            <a:off x="395536" y="228600"/>
            <a:ext cx="8424936" cy="1077218"/>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3200" b="1" dirty="0">
                <a:latin typeface="+mj-ea"/>
                <a:ea typeface="+mj-ea"/>
              </a:rPr>
              <a:t>③</a:t>
            </a:r>
            <a:r>
              <a:rPr lang="zh-CN" altLang="en-US" sz="3200" b="1" dirty="0">
                <a:solidFill>
                  <a:schemeClr val="tx2"/>
                </a:solidFill>
                <a:latin typeface="+mj-ea"/>
                <a:ea typeface="+mj-ea"/>
              </a:rPr>
              <a:t>影响</a:t>
            </a:r>
            <a:r>
              <a:rPr lang="en-US" altLang="zh-CN" sz="3200" b="1" dirty="0">
                <a:solidFill>
                  <a:schemeClr val="tx2"/>
                </a:solidFill>
                <a:latin typeface="+mj-ea"/>
                <a:ea typeface="+mj-ea"/>
              </a:rPr>
              <a:t>:</a:t>
            </a:r>
            <a:r>
              <a:rPr lang="zh-CN" altLang="en-US" sz="3200" b="1" dirty="0">
                <a:solidFill>
                  <a:schemeClr val="tx2"/>
                </a:solidFill>
                <a:latin typeface="+mj-ea"/>
                <a:ea typeface="+mj-ea"/>
              </a:rPr>
              <a:t>严重削弱了太平天国的领导和军事力量，成为太平天国由盛转衰的分水岭。</a:t>
            </a:r>
          </a:p>
        </p:txBody>
      </p:sp>
      <p:sp>
        <p:nvSpPr>
          <p:cNvPr id="30726" name="AutoShape 6"/>
          <p:cNvSpPr>
            <a:spLocks noChangeArrowheads="1"/>
          </p:cNvSpPr>
          <p:nvPr/>
        </p:nvSpPr>
        <p:spPr bwMode="auto">
          <a:xfrm>
            <a:off x="6705600" y="1828800"/>
            <a:ext cx="2133600" cy="4038600"/>
          </a:xfrm>
          <a:prstGeom prst="flowChartPunchedTape">
            <a:avLst/>
          </a:prstGeom>
          <a:solidFill>
            <a:schemeClr val="accent1"/>
          </a:solidFill>
          <a:ln w="38100">
            <a:solidFill>
              <a:schemeClr val="accent2"/>
            </a:solidFill>
            <a:miter lim="800000"/>
            <a:headEnd/>
            <a:tailEnd/>
          </a:ln>
          <a:effectLst>
            <a:outerShdw dist="107763" dir="2700000" algn="ctr" rotWithShape="0">
              <a:schemeClr val="bg2"/>
            </a:outerShdw>
          </a:effectLst>
        </p:spPr>
        <p:txBody>
          <a:bodyPr wrap="none" anchor="ctr"/>
          <a:lstStyle/>
          <a:p>
            <a:pPr algn="ctr"/>
            <a:r>
              <a:rPr lang="zh-CN" altLang="en-US" sz="2400">
                <a:solidFill>
                  <a:srgbClr val="003366"/>
                </a:solidFill>
                <a:effectLst>
                  <a:outerShdw blurRad="38100" dist="38100" dir="2700000" algn="tl">
                    <a:srgbClr val="000000"/>
                  </a:outerShdw>
                </a:effectLst>
                <a:ea typeface="黑体" pitchFamily="49" charset="-122"/>
              </a:rPr>
              <a:t>              </a:t>
            </a:r>
            <a:r>
              <a:rPr lang="zh-CN" altLang="en-US" sz="3200" b="1">
                <a:effectLst>
                  <a:outerShdw blurRad="38100" dist="38100" dir="2700000" algn="tl">
                    <a:srgbClr val="000000"/>
                  </a:outerShdw>
                </a:effectLst>
                <a:ea typeface="黑体" pitchFamily="49" charset="-122"/>
              </a:rPr>
              <a:t>军事：</a:t>
            </a:r>
          </a:p>
          <a:p>
            <a:pPr algn="ctr"/>
            <a:r>
              <a:rPr lang="zh-CN" altLang="en-US" sz="3200" b="1">
                <a:effectLst>
                  <a:outerShdw blurRad="38100" dist="38100" dir="2700000" algn="tl">
                    <a:srgbClr val="000000"/>
                  </a:outerShdw>
                </a:effectLst>
                <a:ea typeface="黑体" pitchFamily="49" charset="-122"/>
              </a:rPr>
              <a:t>英王陈玉成</a:t>
            </a:r>
          </a:p>
          <a:p>
            <a:pPr algn="ctr"/>
            <a:r>
              <a:rPr lang="zh-CN" altLang="en-US" sz="3200" b="1">
                <a:effectLst>
                  <a:outerShdw blurRad="38100" dist="38100" dir="2700000" algn="tl">
                    <a:srgbClr val="000000"/>
                  </a:outerShdw>
                </a:effectLst>
                <a:ea typeface="黑体" pitchFamily="49" charset="-122"/>
              </a:rPr>
              <a:t> 忠王李秀成</a:t>
            </a:r>
          </a:p>
          <a:p>
            <a:pPr algn="ctr"/>
            <a:endParaRPr lang="zh-CN" altLang="en-US" sz="3200" b="1">
              <a:effectLst>
                <a:outerShdw blurRad="38100" dist="38100" dir="2700000" algn="tl">
                  <a:srgbClr val="000000"/>
                </a:outerShdw>
              </a:effectLst>
              <a:ea typeface="黑体" pitchFamily="49"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slide(fromTop)">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checkerboard(across)">
                                      <p:cBhvr>
                                        <p:cTn id="12" dur="500"/>
                                        <p:tgtEl>
                                          <p:spTgt spid="3072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0726"/>
                                        </p:tgtEl>
                                        <p:attrNameLst>
                                          <p:attrName>style.visibility</p:attrName>
                                        </p:attrNameLst>
                                      </p:cBhvr>
                                      <p:to>
                                        <p:strVal val="visible"/>
                                      </p:to>
                                    </p:set>
                                    <p:animEffect transition="in" filter="checkerboard(across)">
                                      <p:cBhvr>
                                        <p:cTn id="17" dur="500"/>
                                        <p:tgtEl>
                                          <p:spTgt spid="3072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724"/>
                                        </p:tgtEl>
                                        <p:attrNameLst>
                                          <p:attrName>style.visibility</p:attrName>
                                        </p:attrNameLst>
                                      </p:cBhvr>
                                      <p:to>
                                        <p:strVal val="visible"/>
                                      </p:to>
                                    </p:set>
                                    <p:animEffect transition="in" filter="checkerboard(across)">
                                      <p:cBhvr>
                                        <p:cTn id="22"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autoUpdateAnimBg="0"/>
      <p:bldP spid="30725" grpId="0" animBg="1" autoUpdateAnimBg="0"/>
      <p:bldP spid="3072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131840" y="3356992"/>
            <a:ext cx="3421360" cy="2735263"/>
            <a:chOff x="0" y="0"/>
            <a:chExt cx="2314" cy="1407"/>
          </a:xfrm>
        </p:grpSpPr>
        <p:pic>
          <p:nvPicPr>
            <p:cNvPr id="31747" name="Picture 3" descr="011">
              <a:hlinkClick r:id="rId2" action="ppaction://hlinkpres?slideindex=1&amp;slidetitle=11. 幻灯片 11"/>
            </p:cNvPr>
            <p:cNvPicPr>
              <a:picLocks noChangeAspect="1" noChangeArrowheads="1"/>
            </p:cNvPicPr>
            <p:nvPr/>
          </p:nvPicPr>
          <p:blipFill>
            <a:blip r:embed="rId3" cstate="print"/>
            <a:srcRect/>
            <a:stretch>
              <a:fillRect/>
            </a:stretch>
          </p:blipFill>
          <p:spPr bwMode="auto">
            <a:xfrm>
              <a:off x="0" y="0"/>
              <a:ext cx="2314" cy="1407"/>
            </a:xfrm>
            <a:prstGeom prst="rect">
              <a:avLst/>
            </a:prstGeom>
            <a:noFill/>
            <a:ln w="9525">
              <a:noFill/>
              <a:miter lim="800000"/>
              <a:headEnd/>
              <a:tailEnd/>
            </a:ln>
          </p:spPr>
        </p:pic>
        <p:sp>
          <p:nvSpPr>
            <p:cNvPr id="31748" name="Text Box 4"/>
            <p:cNvSpPr txBox="1">
              <a:spLocks noChangeArrowheads="1"/>
            </p:cNvSpPr>
            <p:nvPr/>
          </p:nvSpPr>
          <p:spPr bwMode="auto">
            <a:xfrm>
              <a:off x="544" y="1180"/>
              <a:ext cx="1316" cy="174"/>
            </a:xfrm>
            <a:prstGeom prst="rect">
              <a:avLst/>
            </a:prstGeom>
            <a:solidFill>
              <a:schemeClr val="bg1"/>
            </a:solidFill>
            <a:ln w="9525">
              <a:noFill/>
              <a:miter lim="800000"/>
              <a:headEnd/>
              <a:tailEnd/>
            </a:ln>
            <a:effectLst/>
          </p:spPr>
          <p:txBody>
            <a:bodyPr>
              <a:spAutoFit/>
            </a:bodyPr>
            <a:lstStyle/>
            <a:p>
              <a:pPr algn="ctr">
                <a:spcBef>
                  <a:spcPct val="50000"/>
                </a:spcBef>
              </a:pPr>
              <a:r>
                <a:rPr lang="zh-CN" altLang="en-US" b="1">
                  <a:solidFill>
                    <a:schemeClr val="tx2"/>
                  </a:solidFill>
                  <a:ea typeface="楷体_GB2312" pitchFamily="49" charset="-122"/>
                </a:rPr>
                <a:t>华尔的洋枪队</a:t>
              </a:r>
            </a:p>
          </p:txBody>
        </p:sp>
      </p:grpSp>
      <p:sp>
        <p:nvSpPr>
          <p:cNvPr id="31749" name="Rectangle 5"/>
          <p:cNvSpPr>
            <a:spLocks noChangeArrowheads="1"/>
          </p:cNvSpPr>
          <p:nvPr/>
        </p:nvSpPr>
        <p:spPr bwMode="auto">
          <a:xfrm>
            <a:off x="3789363" y="3246438"/>
            <a:ext cx="184150" cy="366712"/>
          </a:xfrm>
          <a:prstGeom prst="rect">
            <a:avLst/>
          </a:prstGeom>
          <a:noFill/>
          <a:ln w="9525">
            <a:noFill/>
            <a:miter lim="800000"/>
            <a:headEnd/>
            <a:tailEnd/>
          </a:ln>
          <a:effectLst/>
        </p:spPr>
        <p:txBody>
          <a:bodyPr wrap="none">
            <a:spAutoFit/>
          </a:bodyPr>
          <a:lstStyle/>
          <a:p>
            <a:endParaRPr lang="zh-CN" altLang="en-US" b="1">
              <a:solidFill>
                <a:schemeClr val="tx2"/>
              </a:solidFill>
            </a:endParaRPr>
          </a:p>
        </p:txBody>
      </p:sp>
      <p:sp>
        <p:nvSpPr>
          <p:cNvPr id="31750" name="Rectangle 6"/>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buFontTx/>
              <a:buNone/>
            </a:pPr>
            <a:r>
              <a:rPr lang="en-US" altLang="zh-CN" sz="4200" b="1">
                <a:solidFill>
                  <a:schemeClr val="tx2"/>
                </a:solidFill>
                <a:latin typeface="Garamond" pitchFamily="18" charset="0"/>
              </a:rPr>
              <a:t>2</a:t>
            </a:r>
            <a:r>
              <a:rPr lang="zh-CN" altLang="en-US" sz="4200" b="1">
                <a:solidFill>
                  <a:schemeClr val="tx2"/>
                </a:solidFill>
                <a:latin typeface="Garamond" pitchFamily="18" charset="0"/>
              </a:rPr>
              <a:t>、太平天国败亡</a:t>
            </a:r>
          </a:p>
        </p:txBody>
      </p:sp>
      <p:sp>
        <p:nvSpPr>
          <p:cNvPr id="31751" name="Rectangle 7"/>
          <p:cNvSpPr>
            <a:spLocks noChangeArrowheads="1"/>
          </p:cNvSpPr>
          <p:nvPr/>
        </p:nvSpPr>
        <p:spPr bwMode="auto">
          <a:xfrm>
            <a:off x="395536" y="1268760"/>
            <a:ext cx="4514800" cy="16002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3000" b="1" dirty="0">
                <a:solidFill>
                  <a:schemeClr val="tx2"/>
                </a:solidFill>
                <a:effectLst>
                  <a:outerShdw blurRad="38100" dist="38100" dir="2700000" algn="tl">
                    <a:srgbClr val="C0C0C0"/>
                  </a:outerShdw>
                </a:effectLst>
              </a:rPr>
              <a:t>1864</a:t>
            </a:r>
            <a:r>
              <a:rPr lang="zh-CN" altLang="en-US" sz="3000" b="1" dirty="0">
                <a:solidFill>
                  <a:schemeClr val="tx2"/>
                </a:solidFill>
                <a:effectLst>
                  <a:outerShdw blurRad="38100" dist="38100" dir="2700000" algn="tl">
                    <a:srgbClr val="C0C0C0"/>
                  </a:outerShdw>
                </a:effectLst>
              </a:rPr>
              <a:t>年</a:t>
            </a:r>
            <a:r>
              <a:rPr lang="en-US" altLang="zh-CN" sz="3000" b="1" dirty="0">
                <a:solidFill>
                  <a:schemeClr val="tx2"/>
                </a:solidFill>
                <a:effectLst>
                  <a:outerShdw blurRad="38100" dist="38100" dir="2700000" algn="tl">
                    <a:srgbClr val="C0C0C0"/>
                  </a:outerShdw>
                </a:effectLst>
              </a:rPr>
              <a:t>6</a:t>
            </a:r>
            <a:r>
              <a:rPr lang="zh-CN" altLang="en-US" sz="3000" b="1" dirty="0">
                <a:solidFill>
                  <a:schemeClr val="tx2"/>
                </a:solidFill>
                <a:effectLst>
                  <a:outerShdw blurRad="38100" dist="38100" dir="2700000" algn="tl">
                    <a:srgbClr val="C0C0C0"/>
                  </a:outerShdw>
                </a:effectLst>
              </a:rPr>
              <a:t>月洪秀全病故，</a:t>
            </a:r>
            <a:r>
              <a:rPr lang="en-US" altLang="zh-CN" sz="3000" b="1" dirty="0">
                <a:solidFill>
                  <a:schemeClr val="tx2"/>
                </a:solidFill>
                <a:effectLst>
                  <a:outerShdw blurRad="38100" dist="38100" dir="2700000" algn="tl">
                    <a:srgbClr val="C0C0C0"/>
                  </a:outerShdw>
                </a:effectLst>
              </a:rPr>
              <a:t>7</a:t>
            </a:r>
            <a:r>
              <a:rPr lang="zh-CN" altLang="en-US" sz="3000" b="1" dirty="0">
                <a:solidFill>
                  <a:schemeClr val="tx2"/>
                </a:solidFill>
                <a:effectLst>
                  <a:outerShdw blurRad="38100" dist="38100" dir="2700000" algn="tl">
                    <a:srgbClr val="C0C0C0"/>
                  </a:outerShdw>
                </a:effectLst>
              </a:rPr>
              <a:t>月天京被湘军攻破，太平天国起义失败。</a:t>
            </a:r>
          </a:p>
        </p:txBody>
      </p:sp>
      <p:pic>
        <p:nvPicPr>
          <p:cNvPr id="31753" name="Picture 9" descr="u=3371658512,2966075437&amp;fm=23&amp;gp=0"/>
          <p:cNvPicPr>
            <a:picLocks noChangeAspect="1" noChangeArrowheads="1"/>
          </p:cNvPicPr>
          <p:nvPr/>
        </p:nvPicPr>
        <p:blipFill>
          <a:blip r:embed="rId4" cstate="print"/>
          <a:srcRect/>
          <a:stretch>
            <a:fillRect/>
          </a:stretch>
        </p:blipFill>
        <p:spPr bwMode="auto">
          <a:xfrm>
            <a:off x="683568" y="3068960"/>
            <a:ext cx="2249488" cy="3276600"/>
          </a:xfrm>
          <a:prstGeom prst="rect">
            <a:avLst/>
          </a:prstGeom>
          <a:noFill/>
          <a:ln w="9525">
            <a:noFill/>
            <a:miter lim="800000"/>
            <a:headEnd/>
            <a:tailEnd/>
          </a:ln>
        </p:spPr>
      </p:pic>
      <p:pic>
        <p:nvPicPr>
          <p:cNvPr id="31754" name="Picture 10" descr="15182wGPYQ0_b"/>
          <p:cNvPicPr>
            <a:picLocks noChangeAspect="1" noChangeArrowheads="1"/>
          </p:cNvPicPr>
          <p:nvPr/>
        </p:nvPicPr>
        <p:blipFill>
          <a:blip r:embed="rId5" cstate="print"/>
          <a:srcRect/>
          <a:stretch>
            <a:fillRect/>
          </a:stretch>
        </p:blipFill>
        <p:spPr bwMode="auto">
          <a:xfrm>
            <a:off x="6588224" y="3140968"/>
            <a:ext cx="2362568" cy="3027040"/>
          </a:xfrm>
          <a:prstGeom prst="rect">
            <a:avLst/>
          </a:prstGeom>
          <a:noFill/>
          <a:ln w="9525">
            <a:noFill/>
            <a:miter lim="800000"/>
            <a:headEnd/>
            <a:tailEnd/>
          </a:ln>
        </p:spPr>
      </p:pic>
      <p:pic>
        <p:nvPicPr>
          <p:cNvPr id="11" name="Picture 2" descr="http://p2.so.qhimgs1.com/bdr/_240_/t0134fcabd7a6432c9e.jpg"/>
          <p:cNvPicPr>
            <a:picLocks noChangeAspect="1" noChangeArrowheads="1"/>
          </p:cNvPicPr>
          <p:nvPr/>
        </p:nvPicPr>
        <p:blipFill>
          <a:blip r:embed="rId6" cstate="print"/>
          <a:srcRect/>
          <a:stretch>
            <a:fillRect/>
          </a:stretch>
        </p:blipFill>
        <p:spPr bwMode="auto">
          <a:xfrm>
            <a:off x="6012160" y="188639"/>
            <a:ext cx="3024336" cy="2785573"/>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457200" y="304800"/>
            <a:ext cx="8077200" cy="695325"/>
          </a:xfrm>
          <a:prstGeom prst="rect">
            <a:avLst/>
          </a:prstGeom>
          <a:noFill/>
          <a:ln w="9525">
            <a:noFill/>
            <a:miter lim="800000"/>
            <a:headEnd/>
            <a:tailEnd/>
          </a:ln>
          <a:effectLst/>
        </p:spPr>
        <p:txBody>
          <a:bodyPr>
            <a:spAutoFit/>
          </a:bodyPr>
          <a:lstStyle/>
          <a:p>
            <a:pPr>
              <a:lnSpc>
                <a:spcPct val="90000"/>
              </a:lnSpc>
              <a:spcBef>
                <a:spcPct val="50000"/>
              </a:spcBef>
            </a:pPr>
            <a:endParaRPr lang="zh-CN" altLang="en-US" sz="4400" b="1">
              <a:solidFill>
                <a:schemeClr val="tx2"/>
              </a:solidFill>
              <a:ea typeface="华文新魏" pitchFamily="2" charset="-122"/>
            </a:endParaRPr>
          </a:p>
        </p:txBody>
      </p:sp>
      <p:sp>
        <p:nvSpPr>
          <p:cNvPr id="32772" name="Rectangle 4"/>
          <p:cNvSpPr>
            <a:spLocks noChangeArrowheads="1"/>
          </p:cNvSpPr>
          <p:nvPr/>
        </p:nvSpPr>
        <p:spPr bwMode="auto">
          <a:xfrm>
            <a:off x="251520" y="304801"/>
            <a:ext cx="8435280" cy="963960"/>
          </a:xfrm>
          <a:prstGeom prst="rect">
            <a:avLst/>
          </a:prstGeom>
          <a:noFill/>
          <a:ln w="9525">
            <a:noFill/>
            <a:miter lim="800000"/>
            <a:headEnd/>
            <a:tailEnd/>
          </a:ln>
          <a:effectLst/>
        </p:spPr>
        <p:txBody>
          <a:bodyPr/>
          <a:lstStyle/>
          <a:p>
            <a:pPr>
              <a:buFontTx/>
              <a:buNone/>
            </a:pPr>
            <a:r>
              <a:rPr lang="zh-CN" altLang="en-US" sz="4200" b="1" dirty="0">
                <a:solidFill>
                  <a:schemeClr val="tx2"/>
                </a:solidFill>
                <a:latin typeface="Garamond" pitchFamily="18" charset="0"/>
                <a:ea typeface="华文新魏" pitchFamily="2" charset="-122"/>
              </a:rPr>
              <a:t>（二）农民战争的意义和局限</a:t>
            </a:r>
          </a:p>
        </p:txBody>
      </p:sp>
      <p:sp>
        <p:nvSpPr>
          <p:cNvPr id="32773" name="Rectangle 5"/>
          <p:cNvSpPr>
            <a:spLocks noChangeArrowheads="1"/>
          </p:cNvSpPr>
          <p:nvPr/>
        </p:nvSpPr>
        <p:spPr bwMode="auto">
          <a:xfrm>
            <a:off x="251520" y="1268760"/>
            <a:ext cx="8511480" cy="560388"/>
          </a:xfrm>
          <a:prstGeom prst="rect">
            <a:avLst/>
          </a:prstGeom>
          <a:noFill/>
          <a:ln w="9525">
            <a:noFill/>
            <a:miter lim="800000"/>
            <a:headEnd/>
            <a:tailEnd/>
          </a:ln>
          <a:effectLst/>
        </p:spPr>
        <p:txBody>
          <a:bodyPr/>
          <a:lstStyle/>
          <a:p>
            <a:pPr>
              <a:buFontTx/>
              <a:buNone/>
            </a:pPr>
            <a:r>
              <a:rPr lang="en-US" altLang="zh-CN" sz="3200" b="1" dirty="0">
                <a:latin typeface="Garamond" pitchFamily="18" charset="0"/>
              </a:rPr>
              <a:t>1</a:t>
            </a:r>
            <a:r>
              <a:rPr lang="zh-CN" altLang="en-US" sz="3200" b="1" dirty="0">
                <a:latin typeface="Garamond" pitchFamily="18" charset="0"/>
              </a:rPr>
              <a:t>、太平天国农民起义的历史意义</a:t>
            </a:r>
            <a:endParaRPr lang="zh-CN" altLang="en-US" sz="3200" dirty="0">
              <a:latin typeface="Garamond" pitchFamily="18" charset="0"/>
            </a:endParaRPr>
          </a:p>
        </p:txBody>
      </p:sp>
      <p:sp>
        <p:nvSpPr>
          <p:cNvPr id="32777" name="Rectangle 9"/>
          <p:cNvSpPr>
            <a:spLocks noChangeArrowheads="1"/>
          </p:cNvSpPr>
          <p:nvPr/>
        </p:nvSpPr>
        <p:spPr bwMode="auto">
          <a:xfrm>
            <a:off x="683568" y="2564904"/>
            <a:ext cx="2448272" cy="3167608"/>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accent1"/>
              </a:buClr>
              <a:buSzPct val="65000"/>
            </a:pPr>
            <a:r>
              <a:rPr lang="zh-CN" altLang="en-US" sz="2600" b="1" dirty="0"/>
              <a:t>（</a:t>
            </a:r>
            <a:r>
              <a:rPr lang="en-US" altLang="zh-CN" sz="2600" b="1" dirty="0"/>
              <a:t>1</a:t>
            </a:r>
            <a:r>
              <a:rPr lang="zh-CN" altLang="en-US" sz="2600" b="1" dirty="0"/>
              <a:t>）打击了封建统治阶级</a:t>
            </a:r>
            <a:r>
              <a:rPr lang="zh-CN" altLang="en-US" sz="2600" b="1" dirty="0" smtClean="0"/>
              <a:t>，撼动</a:t>
            </a:r>
            <a:r>
              <a:rPr lang="zh-CN" altLang="en-US" sz="2600" b="1" dirty="0"/>
              <a:t>了清政府的统治根基，加速了清王朝的衰败过程</a:t>
            </a:r>
            <a:r>
              <a:rPr lang="zh-CN" altLang="en-US" sz="2600" b="1" dirty="0" smtClean="0"/>
              <a:t>。</a:t>
            </a:r>
            <a:endParaRPr lang="zh-CN" altLang="en-US" sz="2600" b="1" dirty="0"/>
          </a:p>
        </p:txBody>
      </p:sp>
      <p:pic>
        <p:nvPicPr>
          <p:cNvPr id="9" name="Picture 6" descr="143840184"/>
          <p:cNvPicPr>
            <a:picLocks noChangeAspect="1" noChangeArrowheads="1"/>
          </p:cNvPicPr>
          <p:nvPr/>
        </p:nvPicPr>
        <p:blipFill>
          <a:blip r:embed="rId2" cstate="print"/>
          <a:srcRect/>
          <a:stretch>
            <a:fillRect/>
          </a:stretch>
        </p:blipFill>
        <p:spPr bwMode="auto">
          <a:xfrm>
            <a:off x="3766096" y="2132856"/>
            <a:ext cx="4996904" cy="3747678"/>
          </a:xfrm>
          <a:prstGeom prst="rect">
            <a:avLst/>
          </a:prstGeom>
          <a:noFill/>
          <a:ln w="9525">
            <a:noFill/>
            <a:miter lim="800000"/>
            <a:headEnd/>
            <a:tailEnd/>
          </a:ln>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32771"/>
                                        </p:tgtEl>
                                        <p:attrNameLst>
                                          <p:attrName>style.visibility</p:attrName>
                                        </p:attrNameLst>
                                      </p:cBhvr>
                                      <p:to>
                                        <p:strVal val="visible"/>
                                      </p:to>
                                    </p:set>
                                    <p:animEffect transition="in" filter="fade">
                                      <p:cBhvr>
                                        <p:cTn id="7" dur="1000"/>
                                        <p:tgtEl>
                                          <p:spTgt spid="32771"/>
                                        </p:tgtEl>
                                      </p:cBhvr>
                                    </p:animEffect>
                                    <p:anim calcmode="lin" valueType="num">
                                      <p:cBhvr>
                                        <p:cTn id="8" dur="1000" fill="hold"/>
                                        <p:tgtEl>
                                          <p:spTgt spid="32771"/>
                                        </p:tgtEl>
                                        <p:attrNameLst>
                                          <p:attrName>ppt_x</p:attrName>
                                        </p:attrNameLst>
                                      </p:cBhvr>
                                      <p:tavLst>
                                        <p:tav tm="0">
                                          <p:val>
                                            <p:strVal val="#ppt_x"/>
                                          </p:val>
                                        </p:tav>
                                        <p:tav tm="100000">
                                          <p:val>
                                            <p:strVal val="#ppt_x"/>
                                          </p:val>
                                        </p:tav>
                                      </p:tavLst>
                                    </p:anim>
                                    <p:anim calcmode="lin" valueType="num">
                                      <p:cBhvr>
                                        <p:cTn id="9" dur="1000" fill="hold"/>
                                        <p:tgtEl>
                                          <p:spTgt spid="327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8147248" cy="922114"/>
          </a:xfrm>
        </p:spPr>
        <p:txBody>
          <a:bodyPr>
            <a:normAutofit/>
          </a:bodyPr>
          <a:lstStyle/>
          <a:p>
            <a:r>
              <a:rPr lang="zh-CN" altLang="en-US" b="1" dirty="0" smtClean="0"/>
              <a:t>（</a:t>
            </a:r>
            <a:r>
              <a:rPr lang="en-US" altLang="zh-CN" b="1" dirty="0" smtClean="0"/>
              <a:t>2</a:t>
            </a:r>
            <a:r>
              <a:rPr lang="zh-CN" altLang="en-US" b="1" dirty="0" smtClean="0"/>
              <a:t>）是中国旧式农民战争的最高峰。</a:t>
            </a:r>
            <a:endParaRPr lang="zh-CN" altLang="en-US" dirty="0"/>
          </a:p>
        </p:txBody>
      </p:sp>
      <p:sp>
        <p:nvSpPr>
          <p:cNvPr id="3" name="内容占位符 2"/>
          <p:cNvSpPr>
            <a:spLocks noGrp="1"/>
          </p:cNvSpPr>
          <p:nvPr>
            <p:ph sz="quarter" idx="1"/>
          </p:nvPr>
        </p:nvSpPr>
        <p:spPr>
          <a:xfrm>
            <a:off x="539552" y="1628800"/>
            <a:ext cx="3672408" cy="4536504"/>
          </a:xfrm>
        </p:spPr>
        <p:txBody>
          <a:bodyPr>
            <a:normAutofit/>
          </a:bodyPr>
          <a:lstStyle/>
          <a:p>
            <a:r>
              <a:rPr lang="zh-CN" altLang="zh-CN" sz="2400" b="1" dirty="0" smtClean="0"/>
              <a:t>把千百年来农民对拥有土地的渴望在《天朝田亩制度》中比较完整地表达了</a:t>
            </a:r>
            <a:r>
              <a:rPr lang="zh-CN" altLang="en-US" sz="2400" b="1" dirty="0" smtClean="0"/>
              <a:t>出</a:t>
            </a:r>
            <a:r>
              <a:rPr lang="zh-CN" altLang="zh-CN" sz="2400" b="1" dirty="0" smtClean="0"/>
              <a:t>来。</a:t>
            </a:r>
            <a:endParaRPr lang="en-US" altLang="zh-CN" sz="2400" b="1" dirty="0" smtClean="0"/>
          </a:p>
          <a:p>
            <a:r>
              <a:rPr lang="zh-CN" altLang="zh-CN" sz="2400" b="1" dirty="0" smtClean="0"/>
              <a:t>《资政新篇》则是中国近代历史上第一个比较系统的发展资本主义的方案</a:t>
            </a:r>
            <a:r>
              <a:rPr lang="zh-CN" altLang="en-US" sz="2400" b="1" dirty="0" smtClean="0"/>
              <a:t>。</a:t>
            </a:r>
            <a:endParaRPr lang="zh-CN" altLang="zh-CN" sz="2400" b="1" dirty="0" smtClean="0"/>
          </a:p>
          <a:p>
            <a:r>
              <a:rPr lang="zh-CN" altLang="zh-CN" sz="2400" b="1" dirty="0" smtClean="0"/>
              <a:t>因此，太平天国起义</a:t>
            </a:r>
            <a:r>
              <a:rPr lang="zh-CN" altLang="zh-CN" sz="2400" b="1" dirty="0" smtClean="0">
                <a:solidFill>
                  <a:srgbClr val="C00000"/>
                </a:solidFill>
              </a:rPr>
              <a:t>具有了不同于以往农民战争的新的历史特点</a:t>
            </a:r>
            <a:r>
              <a:rPr lang="zh-CN" altLang="zh-CN" sz="2400" b="1" dirty="0" smtClean="0"/>
              <a:t>。</a:t>
            </a:r>
          </a:p>
          <a:p>
            <a:endParaRPr lang="zh-CN" altLang="en-US" dirty="0"/>
          </a:p>
        </p:txBody>
      </p:sp>
      <p:pic>
        <p:nvPicPr>
          <p:cNvPr id="190466" name="Picture 2" descr="https://timgsa.baidu.com/timg?image&amp;quality=80&amp;size=b9999_10000&amp;sec=1539190968103&amp;di=5c0f175271c7a37eb8e045ad0bc34a19&amp;imgtype=0&amp;src=http%3A%2F%2Fpic.1010jiajiao.com%2Fpic4%2Fimg2%2F2%2F267%2F514767%2F1010jiajiao_0.files%2Fimage003.gif"/>
          <p:cNvPicPr>
            <a:picLocks noChangeAspect="1" noChangeArrowheads="1"/>
          </p:cNvPicPr>
          <p:nvPr/>
        </p:nvPicPr>
        <p:blipFill>
          <a:blip r:embed="rId2" cstate="print"/>
          <a:srcRect/>
          <a:stretch>
            <a:fillRect/>
          </a:stretch>
        </p:blipFill>
        <p:spPr bwMode="auto">
          <a:xfrm>
            <a:off x="4355976" y="2204864"/>
            <a:ext cx="4790648" cy="280831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74638"/>
            <a:ext cx="8291264" cy="1143000"/>
          </a:xfrm>
        </p:spPr>
        <p:txBody>
          <a:bodyPr>
            <a:normAutofit fontScale="90000"/>
          </a:bodyPr>
          <a:lstStyle/>
          <a:p>
            <a:r>
              <a:rPr lang="zh-CN" altLang="en-US" b="1" dirty="0" smtClean="0"/>
              <a:t>（</a:t>
            </a:r>
            <a:r>
              <a:rPr lang="en-US" altLang="zh-CN" b="1" dirty="0" smtClean="0"/>
              <a:t>3</a:t>
            </a:r>
            <a:r>
              <a:rPr lang="zh-CN" altLang="en-US" b="1" dirty="0" smtClean="0"/>
              <a:t>）太平天国起义还冲击了孔子和儒家经典的正统思想。</a:t>
            </a:r>
            <a:endParaRPr lang="zh-CN" altLang="en-US" dirty="0"/>
          </a:p>
        </p:txBody>
      </p:sp>
      <p:sp>
        <p:nvSpPr>
          <p:cNvPr id="4" name="Rectangle 7"/>
          <p:cNvSpPr>
            <a:spLocks noGrp="1" noChangeArrowheads="1"/>
          </p:cNvSpPr>
          <p:nvPr>
            <p:ph sz="quarter" idx="1"/>
          </p:nvPr>
        </p:nvSpPr>
        <p:spPr>
          <a:xfrm>
            <a:off x="683568" y="2996952"/>
            <a:ext cx="7772400" cy="2230760"/>
          </a:xfrm>
          <a:noFill/>
          <a:ln/>
        </p:spPr>
        <p:txBody>
          <a:bodyPr>
            <a:normAutofit/>
          </a:bodyPr>
          <a:lstStyle/>
          <a:p>
            <a:pPr marL="342900" indent="-342900">
              <a:spcBef>
                <a:spcPct val="20000"/>
              </a:spcBef>
              <a:buClr>
                <a:schemeClr val="accent1"/>
              </a:buClr>
              <a:buSzPct val="65000"/>
              <a:buFont typeface="Wingdings" pitchFamily="2" charset="2"/>
              <a:buChar char="n"/>
            </a:pPr>
            <a:r>
              <a:rPr lang="zh-CN" altLang="en-US" sz="2400" b="1" dirty="0" smtClean="0"/>
              <a:t>“搜得藏书论担挑，行过厕溷（</a:t>
            </a:r>
            <a:r>
              <a:rPr lang="en-US" altLang="zh-CN" sz="2400" b="1" dirty="0" err="1" smtClean="0"/>
              <a:t>hùn</a:t>
            </a:r>
            <a:r>
              <a:rPr lang="zh-CN" altLang="en-US" sz="2400" b="1" dirty="0" smtClean="0"/>
              <a:t>）随手抛，抛之不及以火烧，烧之不及以水浇。读者斩，收者斩，买者卖者一同斩。书苟满家法必犯，昔用撑肠今破胆。”</a:t>
            </a:r>
          </a:p>
          <a:p>
            <a:pPr marL="342900" indent="-342900">
              <a:spcBef>
                <a:spcPct val="20000"/>
              </a:spcBef>
              <a:buClr>
                <a:schemeClr val="accent1"/>
              </a:buClr>
              <a:buSzPct val="65000"/>
              <a:buFont typeface="Wingdings" pitchFamily="2" charset="2"/>
              <a:buChar char="n"/>
            </a:pPr>
            <a:r>
              <a:rPr lang="en-US" altLang="zh-CN" sz="2400" b="1" dirty="0" smtClean="0"/>
              <a:t>                                                          ----</a:t>
            </a:r>
            <a:r>
              <a:rPr lang="zh-CN" altLang="en-US" sz="2400" b="1" dirty="0" smtClean="0"/>
              <a:t>张德坚 </a:t>
            </a:r>
            <a:r>
              <a:rPr lang="en-US" altLang="zh-CN" sz="2400" b="1" dirty="0" smtClean="0"/>
              <a:t>《</a:t>
            </a:r>
            <a:r>
              <a:rPr lang="zh-CN" altLang="en-US" sz="2400" b="1" dirty="0" smtClean="0"/>
              <a:t>贼情汇纂</a:t>
            </a:r>
            <a:r>
              <a:rPr lang="en-US" altLang="zh-CN" sz="2400" b="1" dirty="0" smtClean="0"/>
              <a:t>》 </a:t>
            </a:r>
          </a:p>
          <a:p>
            <a:pPr>
              <a:lnSpc>
                <a:spcPct val="90000"/>
              </a:lnSpc>
            </a:pPr>
            <a:endParaRPr lang="en-US" altLang="zh-CN" sz="2400" b="1" dirty="0" smtClean="0"/>
          </a:p>
        </p:txBody>
      </p:sp>
      <p:grpSp>
        <p:nvGrpSpPr>
          <p:cNvPr id="5" name="Group 3"/>
          <p:cNvGrpSpPr>
            <a:grpSpLocks/>
          </p:cNvGrpSpPr>
          <p:nvPr/>
        </p:nvGrpSpPr>
        <p:grpSpPr bwMode="auto">
          <a:xfrm>
            <a:off x="395536" y="1556792"/>
            <a:ext cx="1728192" cy="1224136"/>
            <a:chOff x="226" y="0"/>
            <a:chExt cx="1024" cy="1315"/>
          </a:xfrm>
        </p:grpSpPr>
        <p:pic>
          <p:nvPicPr>
            <p:cNvPr id="6"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 name="Rectangle 5" descr="信纸"/>
            <p:cNvSpPr>
              <a:spLocks noChangeArrowheads="1"/>
            </p:cNvSpPr>
            <p:nvPr/>
          </p:nvSpPr>
          <p:spPr bwMode="auto">
            <a:xfrm>
              <a:off x="390" y="232"/>
              <a:ext cx="634" cy="468"/>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sz="quarter" idx="1"/>
          </p:nvPr>
        </p:nvSpPr>
        <p:spPr>
          <a:xfrm>
            <a:off x="323528" y="2996952"/>
            <a:ext cx="8363272" cy="2171328"/>
          </a:xfrm>
          <a:solidFill>
            <a:schemeClr val="bg1"/>
          </a:solidFill>
        </p:spPr>
        <p:txBody>
          <a:bodyPr>
            <a:normAutofit lnSpcReduction="10000"/>
          </a:bodyPr>
          <a:lstStyle/>
          <a:p>
            <a:r>
              <a:rPr lang="en-US" altLang="zh-CN" sz="2400" b="1" dirty="0"/>
              <a:t>1853</a:t>
            </a:r>
            <a:r>
              <a:rPr lang="zh-CN" altLang="en-US" sz="2400" b="1" dirty="0"/>
              <a:t>年，太平天国刚刚定都天京不久，杨秀清在答复有关不平等条约时就认为，天下一家，四海之内皆兄弟，不能有“主从之分”，对不平等条约不予理睬。</a:t>
            </a:r>
          </a:p>
          <a:p>
            <a:r>
              <a:rPr lang="en-US" altLang="zh-CN" sz="2400" b="1" dirty="0"/>
              <a:t>1862</a:t>
            </a:r>
            <a:r>
              <a:rPr lang="zh-CN" altLang="en-US" sz="2400" b="1" dirty="0"/>
              <a:t>年有个外国侵略者来到南京向洪秀全建议，协力击败清军之后，平分中国。洪秀全当即严词驳斥：“我争中国，意欲全图，事成平分，天下失笑，不成之后，引鬼入邦。”</a:t>
            </a:r>
          </a:p>
        </p:txBody>
      </p:sp>
      <p:grpSp>
        <p:nvGrpSpPr>
          <p:cNvPr id="2" name="Group 3"/>
          <p:cNvGrpSpPr>
            <a:grpSpLocks/>
          </p:cNvGrpSpPr>
          <p:nvPr/>
        </p:nvGrpSpPr>
        <p:grpSpPr bwMode="auto">
          <a:xfrm>
            <a:off x="395536" y="1556792"/>
            <a:ext cx="1439597" cy="1224136"/>
            <a:chOff x="226" y="0"/>
            <a:chExt cx="853" cy="1315"/>
          </a:xfrm>
        </p:grpSpPr>
        <p:pic>
          <p:nvPicPr>
            <p:cNvPr id="33796" name="Picture 4" descr="练习1"/>
            <p:cNvPicPr>
              <a:picLocks noChangeAspect="1" noChangeArrowheads="1"/>
            </p:cNvPicPr>
            <p:nvPr/>
          </p:nvPicPr>
          <p:blipFill>
            <a:blip r:embed="rId2" cstate="print"/>
            <a:srcRect/>
            <a:stretch>
              <a:fillRect/>
            </a:stretch>
          </p:blipFill>
          <p:spPr bwMode="auto">
            <a:xfrm>
              <a:off x="226" y="0"/>
              <a:ext cx="853" cy="1315"/>
            </a:xfrm>
            <a:prstGeom prst="rect">
              <a:avLst/>
            </a:prstGeom>
            <a:noFill/>
            <a:ln w="9525">
              <a:noFill/>
              <a:miter lim="800000"/>
              <a:headEnd/>
              <a:tailEnd/>
            </a:ln>
          </p:spPr>
        </p:pic>
        <p:sp>
          <p:nvSpPr>
            <p:cNvPr id="33797" name="Rectangle 5" descr="信纸"/>
            <p:cNvSpPr>
              <a:spLocks noChangeArrowheads="1"/>
            </p:cNvSpPr>
            <p:nvPr/>
          </p:nvSpPr>
          <p:spPr bwMode="auto">
            <a:xfrm>
              <a:off x="397" y="232"/>
              <a:ext cx="561" cy="496"/>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6" name="标题 1"/>
          <p:cNvSpPr>
            <a:spLocks noGrp="1"/>
          </p:cNvSpPr>
          <p:nvPr>
            <p:ph type="title"/>
          </p:nvPr>
        </p:nvSpPr>
        <p:spPr>
          <a:xfrm>
            <a:off x="539552" y="274638"/>
            <a:ext cx="8147248" cy="1066130"/>
          </a:xfrm>
        </p:spPr>
        <p:txBody>
          <a:bodyPr>
            <a:normAutofit/>
          </a:bodyPr>
          <a:lstStyle/>
          <a:p>
            <a:r>
              <a:rPr lang="zh-CN" altLang="en-US" b="1" dirty="0" smtClean="0"/>
              <a:t>（</a:t>
            </a:r>
            <a:r>
              <a:rPr lang="en-US" altLang="zh-CN" b="1" dirty="0" smtClean="0"/>
              <a:t>4</a:t>
            </a:r>
            <a:r>
              <a:rPr lang="zh-CN" altLang="en-US" b="1" dirty="0" smtClean="0"/>
              <a:t>）有力打击了外国侵略势力。</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7498080" cy="1143000"/>
          </a:xfrm>
        </p:spPr>
        <p:txBody>
          <a:bodyPr/>
          <a:lstStyle/>
          <a:p>
            <a:r>
              <a:rPr lang="zh-CN" altLang="en-US" b="1" dirty="0" smtClean="0"/>
              <a:t>要论提示 ：</a:t>
            </a:r>
            <a:endParaRPr lang="zh-CN" altLang="en-US" b="1" dirty="0"/>
          </a:p>
        </p:txBody>
      </p:sp>
      <p:sp>
        <p:nvSpPr>
          <p:cNvPr id="3" name="内容占位符 2"/>
          <p:cNvSpPr>
            <a:spLocks noGrp="1"/>
          </p:cNvSpPr>
          <p:nvPr>
            <p:ph sz="quarter" idx="1"/>
          </p:nvPr>
        </p:nvSpPr>
        <p:spPr>
          <a:xfrm>
            <a:off x="467544" y="2060848"/>
            <a:ext cx="8146152" cy="1800200"/>
          </a:xfrm>
        </p:spPr>
        <p:txBody>
          <a:bodyPr>
            <a:noAutofit/>
          </a:bodyPr>
          <a:lstStyle/>
          <a:p>
            <a:r>
              <a:rPr lang="zh-CN" altLang="en-US" b="1" dirty="0" smtClean="0">
                <a:solidFill>
                  <a:schemeClr val="tx2"/>
                </a:solidFill>
              </a:rPr>
              <a:t>农民群众斗争风暴的起落</a:t>
            </a:r>
          </a:p>
          <a:p>
            <a:r>
              <a:rPr lang="zh-CN" altLang="en-US" b="1" dirty="0" smtClean="0">
                <a:solidFill>
                  <a:schemeClr val="tx2"/>
                </a:solidFill>
              </a:rPr>
              <a:t>洋务运动的兴衰</a:t>
            </a:r>
          </a:p>
          <a:p>
            <a:r>
              <a:rPr lang="zh-CN" altLang="en-US" b="1" dirty="0" smtClean="0">
                <a:solidFill>
                  <a:schemeClr val="tx2"/>
                </a:solidFill>
              </a:rPr>
              <a:t>维新运动的兴起和夭折</a:t>
            </a:r>
          </a:p>
        </p:txBody>
      </p:sp>
      <p:pic>
        <p:nvPicPr>
          <p:cNvPr id="62466" name="Picture 2" descr="http://p2.so.qhmsg.com/bdr/_240_/t01d4df1d439b5467f2.jpg"/>
          <p:cNvPicPr>
            <a:picLocks noChangeAspect="1" noChangeArrowheads="1"/>
          </p:cNvPicPr>
          <p:nvPr/>
        </p:nvPicPr>
        <p:blipFill>
          <a:blip r:embed="rId2" cstate="print"/>
          <a:srcRect/>
          <a:stretch>
            <a:fillRect/>
          </a:stretch>
        </p:blipFill>
        <p:spPr bwMode="auto">
          <a:xfrm>
            <a:off x="6228184" y="260648"/>
            <a:ext cx="2590800" cy="22860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76672"/>
            <a:ext cx="8147248" cy="1143000"/>
          </a:xfrm>
        </p:spPr>
        <p:txBody>
          <a:bodyPr>
            <a:normAutofit fontScale="90000"/>
          </a:bodyPr>
          <a:lstStyle/>
          <a:p>
            <a:r>
              <a:rPr lang="zh-CN" altLang="en-US" b="1" dirty="0" smtClean="0"/>
              <a:t>（</a:t>
            </a:r>
            <a:r>
              <a:rPr lang="en-US" altLang="zh-CN" b="1" dirty="0" smtClean="0"/>
              <a:t>5</a:t>
            </a:r>
            <a:r>
              <a:rPr lang="zh-CN" altLang="en-US" b="1" dirty="0" smtClean="0"/>
              <a:t>）</a:t>
            </a:r>
            <a:r>
              <a:rPr lang="en-US" altLang="zh-CN" b="1" dirty="0" smtClean="0"/>
              <a:t>19</a:t>
            </a:r>
            <a:r>
              <a:rPr lang="zh-CN" altLang="en-US" b="1" dirty="0" smtClean="0"/>
              <a:t>世纪中叶亚洲民族解放运动中时间最久、规模最大、影响最大的一次。</a:t>
            </a:r>
            <a:endParaRPr lang="zh-CN" altLang="en-US" dirty="0"/>
          </a:p>
        </p:txBody>
      </p:sp>
      <p:pic>
        <p:nvPicPr>
          <p:cNvPr id="192514" name="Picture 2" descr="https://timgsa.baidu.com/timg?image&amp;quality=80&amp;size=b9999_10000&amp;sec=1539191141647&amp;di=f643b535702f51f23c0bdcb16c14d49a&amp;imgtype=0&amp;src=http%3A%2F%2Fa4.att.hudong.com%2F23%2F12%2F20300543562152144686127841583.jpg"/>
          <p:cNvPicPr>
            <a:picLocks noChangeAspect="1" noChangeArrowheads="1"/>
          </p:cNvPicPr>
          <p:nvPr/>
        </p:nvPicPr>
        <p:blipFill>
          <a:blip r:embed="rId2" cstate="print"/>
          <a:srcRect/>
          <a:stretch>
            <a:fillRect/>
          </a:stretch>
        </p:blipFill>
        <p:spPr bwMode="auto">
          <a:xfrm>
            <a:off x="323528" y="2636912"/>
            <a:ext cx="4675497" cy="3168352"/>
          </a:xfrm>
          <a:prstGeom prst="rect">
            <a:avLst/>
          </a:prstGeom>
          <a:noFill/>
        </p:spPr>
      </p:pic>
      <p:pic>
        <p:nvPicPr>
          <p:cNvPr id="192516" name="Picture 4" descr="https://timgsa.baidu.com/timg?image&amp;quality=80&amp;size=b9999_10000&amp;sec=1539191487964&amp;di=67f9078a8a22552641a4a46e397dc78d&amp;imgtype=0&amp;src=http%3A%2F%2Fa2.att.hudong.com%2F32%2F94%2F01000000000000119079444399232.jpg"/>
          <p:cNvPicPr>
            <a:picLocks noChangeAspect="1" noChangeArrowheads="1"/>
          </p:cNvPicPr>
          <p:nvPr/>
        </p:nvPicPr>
        <p:blipFill>
          <a:blip r:embed="rId3" cstate="print"/>
          <a:srcRect/>
          <a:stretch>
            <a:fillRect/>
          </a:stretch>
        </p:blipFill>
        <p:spPr bwMode="auto">
          <a:xfrm>
            <a:off x="5076056" y="1772816"/>
            <a:ext cx="3384376" cy="4986947"/>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sz="quarter" idx="1"/>
          </p:nvPr>
        </p:nvSpPr>
        <p:spPr>
          <a:xfrm>
            <a:off x="395536" y="1700808"/>
            <a:ext cx="3024336" cy="3888432"/>
          </a:xfrm>
          <a:solidFill>
            <a:schemeClr val="bg1"/>
          </a:solidFill>
          <a:ln>
            <a:noFill/>
          </a:ln>
        </p:spPr>
        <p:txBody>
          <a:bodyPr>
            <a:normAutofit/>
          </a:bodyPr>
          <a:lstStyle/>
          <a:p>
            <a:r>
              <a:rPr lang="zh-CN" altLang="en-US" dirty="0"/>
              <a:t>（</a:t>
            </a:r>
            <a:r>
              <a:rPr lang="en-US" altLang="zh-CN" b="1" dirty="0"/>
              <a:t>1</a:t>
            </a:r>
            <a:r>
              <a:rPr lang="zh-CN" altLang="en-US" b="1" dirty="0" smtClean="0"/>
              <a:t>）</a:t>
            </a:r>
            <a:r>
              <a:rPr lang="zh-CN" altLang="en-US" sz="2400" b="1" dirty="0" smtClean="0"/>
              <a:t>农民阶级不是新的生产力和生产关系的代表，缺乏科学思想理论的指导，没有先进阶级的领导，因而无法从根本上提出完整的、正确的政治纲领和社会改革方案。</a:t>
            </a:r>
            <a:endParaRPr lang="zh-CN" altLang="en-US" sz="2400" b="1" dirty="0"/>
          </a:p>
        </p:txBody>
      </p:sp>
      <p:sp>
        <p:nvSpPr>
          <p:cNvPr id="34819" name="Rectangle 3"/>
          <p:cNvSpPr>
            <a:spLocks noChangeArrowheads="1"/>
          </p:cNvSpPr>
          <p:nvPr/>
        </p:nvSpPr>
        <p:spPr bwMode="auto">
          <a:xfrm>
            <a:off x="381000" y="304800"/>
            <a:ext cx="8229600" cy="1139825"/>
          </a:xfrm>
          <a:prstGeom prst="rect">
            <a:avLst/>
          </a:prstGeom>
          <a:noFill/>
          <a:ln w="9525">
            <a:noFill/>
            <a:miter lim="800000"/>
            <a:headEnd/>
            <a:tailEnd/>
          </a:ln>
          <a:effectLst/>
        </p:spPr>
        <p:txBody>
          <a:bodyPr/>
          <a:lstStyle/>
          <a:p>
            <a:pPr>
              <a:buFontTx/>
              <a:buNone/>
            </a:pPr>
            <a:r>
              <a:rPr lang="en-US" altLang="zh-CN" sz="3800" b="1" dirty="0">
                <a:solidFill>
                  <a:schemeClr val="tx2"/>
                </a:solidFill>
                <a:latin typeface="Garamond" pitchFamily="18" charset="0"/>
                <a:ea typeface="华文新魏" pitchFamily="2" charset="-122"/>
              </a:rPr>
              <a:t>2</a:t>
            </a:r>
            <a:r>
              <a:rPr lang="zh-CN" altLang="en-US" sz="3800" b="1" dirty="0">
                <a:solidFill>
                  <a:schemeClr val="tx2"/>
                </a:solidFill>
                <a:latin typeface="Garamond" pitchFamily="18" charset="0"/>
                <a:ea typeface="华文新魏" pitchFamily="2" charset="-122"/>
              </a:rPr>
              <a:t>、太平天国起义失败的原因和教训</a:t>
            </a:r>
          </a:p>
        </p:txBody>
      </p:sp>
      <p:pic>
        <p:nvPicPr>
          <p:cNvPr id="94210" name="Picture 2" descr="https://timgsa.baidu.com/timg?image&amp;quality=80&amp;size=b9999_10000&amp;sec=1539191999274&amp;di=8eaf4908068c26c8ed86698f282e652e&amp;imgtype=jpg&amp;src=http%3A%2F%2Fimg4.imgtn.bdimg.com%2Fit%2Fu%3D2167811364%2C3235646543%26fm%3D214%26gp%3D0.jpg"/>
          <p:cNvPicPr>
            <a:picLocks noChangeAspect="1" noChangeArrowheads="1"/>
          </p:cNvPicPr>
          <p:nvPr/>
        </p:nvPicPr>
        <p:blipFill>
          <a:blip r:embed="rId2" cstate="print"/>
          <a:srcRect/>
          <a:stretch>
            <a:fillRect/>
          </a:stretch>
        </p:blipFill>
        <p:spPr bwMode="auto">
          <a:xfrm>
            <a:off x="3563888" y="1556792"/>
            <a:ext cx="5256584" cy="3744416"/>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5536" y="188640"/>
            <a:ext cx="8208912" cy="1944216"/>
          </a:xfrm>
        </p:spPr>
        <p:txBody>
          <a:bodyPr>
            <a:normAutofit/>
          </a:bodyPr>
          <a:lstStyle/>
          <a:p>
            <a:pPr>
              <a:buNone/>
            </a:pPr>
            <a:r>
              <a:rPr lang="zh-CN" altLang="en-US" b="1" dirty="0" smtClean="0"/>
              <a:t>（</a:t>
            </a:r>
            <a:r>
              <a:rPr lang="en-US" altLang="zh-CN" b="1" dirty="0" smtClean="0"/>
              <a:t>2</a:t>
            </a:r>
            <a:r>
              <a:rPr lang="zh-CN" altLang="en-US" b="1" dirty="0" smtClean="0"/>
              <a:t>）太平天国后期无法制止和克服领导集团自身腐败现象的滋生，领导集团追求享乐、争权夺利，无法长期保持领导集团的团结，削弱了太平天国的向心力和战斗力。</a:t>
            </a:r>
          </a:p>
          <a:p>
            <a:endParaRPr lang="zh-CN" altLang="en-US" dirty="0"/>
          </a:p>
        </p:txBody>
      </p:sp>
      <p:pic>
        <p:nvPicPr>
          <p:cNvPr id="4" name="Picture 4" descr="天王府全景"/>
          <p:cNvPicPr>
            <a:picLocks noChangeAspect="1" noChangeArrowheads="1"/>
          </p:cNvPicPr>
          <p:nvPr/>
        </p:nvPicPr>
        <p:blipFill>
          <a:blip r:embed="rId2" cstate="print"/>
          <a:srcRect/>
          <a:stretch>
            <a:fillRect/>
          </a:stretch>
        </p:blipFill>
        <p:spPr bwMode="auto">
          <a:xfrm>
            <a:off x="395536" y="2420888"/>
            <a:ext cx="4717615" cy="3384376"/>
          </a:xfrm>
          <a:prstGeom prst="rect">
            <a:avLst/>
          </a:prstGeom>
          <a:noFill/>
          <a:ln w="9525">
            <a:noFill/>
            <a:miter lim="800000"/>
            <a:headEnd/>
            <a:tailEnd/>
          </a:ln>
        </p:spPr>
      </p:pic>
      <p:pic>
        <p:nvPicPr>
          <p:cNvPr id="93188" name="Picture 4" descr="https://ss1.bdstatic.com/70cFvXSh_Q1YnxGkpoWK1HF6hhy/it/u=4016943396,2575348973&amp;fm=26&amp;gp=0.jpg"/>
          <p:cNvPicPr>
            <a:picLocks noChangeAspect="1" noChangeArrowheads="1"/>
          </p:cNvPicPr>
          <p:nvPr/>
        </p:nvPicPr>
        <p:blipFill>
          <a:blip r:embed="rId3" cstate="print"/>
          <a:srcRect/>
          <a:stretch>
            <a:fillRect/>
          </a:stretch>
        </p:blipFill>
        <p:spPr bwMode="auto">
          <a:xfrm>
            <a:off x="5148064" y="3645024"/>
            <a:ext cx="3810000" cy="914401"/>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
          </p:nvPr>
        </p:nvSpPr>
        <p:spPr>
          <a:xfrm>
            <a:off x="395536" y="2276872"/>
            <a:ext cx="8424936" cy="2520280"/>
          </a:xfrm>
        </p:spPr>
        <p:txBody>
          <a:bodyPr>
            <a:normAutofit/>
          </a:bodyPr>
          <a:lstStyle/>
          <a:p>
            <a:r>
              <a:rPr lang="zh-CN" altLang="en-US" sz="2400" b="1" dirty="0" smtClean="0">
                <a:latin typeface="+mn-ea"/>
                <a:cs typeface="+mn-ea"/>
                <a:sym typeface="+mn-lt"/>
              </a:rPr>
              <a:t>除了改朝换代以外，他们没有给自己提出任何任务。他们没有任何口号。他们给与民众的惊惶比给予老统治者们的惊惶还要厉害。他们的全部使命，好像仅仅是用丑恶万状的破坏来与停滞腐朽对立，这种破坏没有一点建设工作的苗头。</a:t>
            </a:r>
            <a:endParaRPr lang="en-US" altLang="zh-CN" sz="2400" b="1" dirty="0" smtClean="0">
              <a:latin typeface="+mn-ea"/>
              <a:cs typeface="+mn-ea"/>
              <a:sym typeface="+mn-lt"/>
            </a:endParaRPr>
          </a:p>
          <a:p>
            <a:r>
              <a:rPr lang="en-US" altLang="zh-CN" sz="2400" b="1" dirty="0" smtClean="0">
                <a:latin typeface="+mn-ea"/>
                <a:cs typeface="+mn-ea"/>
                <a:sym typeface="+mn-lt"/>
              </a:rPr>
              <a:t>                          </a:t>
            </a:r>
            <a:r>
              <a:rPr lang="en-US" altLang="zh-CN" sz="2000" b="1" dirty="0" smtClean="0">
                <a:latin typeface="+mn-ea"/>
                <a:cs typeface="+mn-ea"/>
                <a:sym typeface="+mn-lt"/>
              </a:rPr>
              <a:t>----</a:t>
            </a:r>
            <a:r>
              <a:rPr lang="zh-CN" altLang="en-US" sz="2000" b="1" dirty="0" smtClean="0">
                <a:latin typeface="+mn-ea"/>
                <a:cs typeface="+mn-ea"/>
                <a:sym typeface="+mn-lt"/>
              </a:rPr>
              <a:t>马克思</a:t>
            </a:r>
            <a:r>
              <a:rPr lang="en-US" altLang="zh-CN" sz="2000" b="1" dirty="0" smtClean="0">
                <a:latin typeface="+mn-ea"/>
                <a:cs typeface="+mn-ea"/>
                <a:sym typeface="+mn-lt"/>
              </a:rPr>
              <a:t>:《</a:t>
            </a:r>
            <a:r>
              <a:rPr lang="zh-CN" altLang="en-US" sz="2000" b="1" dirty="0" smtClean="0">
                <a:latin typeface="+mn-ea"/>
                <a:cs typeface="+mn-ea"/>
                <a:sym typeface="+mn-lt"/>
              </a:rPr>
              <a:t>中国记事</a:t>
            </a:r>
            <a:r>
              <a:rPr lang="en-US" altLang="zh-CN" sz="2000" b="1" dirty="0" smtClean="0">
                <a:latin typeface="+mn-ea"/>
                <a:cs typeface="+mn-ea"/>
                <a:sym typeface="+mn-lt"/>
              </a:rPr>
              <a:t>》</a:t>
            </a:r>
            <a:r>
              <a:rPr lang="zh-CN" altLang="en-US" sz="2000" b="1" dirty="0" smtClean="0">
                <a:latin typeface="+mn-ea"/>
                <a:cs typeface="+mn-ea"/>
                <a:sym typeface="+mn-lt"/>
              </a:rPr>
              <a:t>（</a:t>
            </a:r>
            <a:r>
              <a:rPr lang="en-US" altLang="zh-CN" sz="2000" b="1" dirty="0" smtClean="0">
                <a:latin typeface="+mn-ea"/>
                <a:cs typeface="+mn-ea"/>
                <a:sym typeface="+mn-lt"/>
              </a:rPr>
              <a:t>1862</a:t>
            </a:r>
            <a:r>
              <a:rPr lang="zh-CN" altLang="en-US" sz="2000" b="1" dirty="0" smtClean="0">
                <a:latin typeface="+mn-ea"/>
                <a:cs typeface="+mn-ea"/>
                <a:sym typeface="+mn-lt"/>
              </a:rPr>
              <a:t>年</a:t>
            </a:r>
            <a:r>
              <a:rPr lang="en-US" altLang="zh-CN" sz="2000" b="1" dirty="0" smtClean="0">
                <a:latin typeface="+mn-ea"/>
                <a:cs typeface="+mn-ea"/>
                <a:sym typeface="+mn-lt"/>
              </a:rPr>
              <a:t>6</a:t>
            </a:r>
            <a:r>
              <a:rPr lang="zh-CN" altLang="en-US" sz="2000" b="1" dirty="0" smtClean="0">
                <a:latin typeface="+mn-ea"/>
                <a:cs typeface="+mn-ea"/>
                <a:sym typeface="+mn-lt"/>
              </a:rPr>
              <a:t>月攥</a:t>
            </a:r>
            <a:r>
              <a:rPr lang="en-US" altLang="zh-CN" sz="2000" b="1" dirty="0" smtClean="0">
                <a:latin typeface="+mn-ea"/>
                <a:cs typeface="+mn-ea"/>
                <a:sym typeface="+mn-lt"/>
              </a:rPr>
              <a:t>[</a:t>
            </a:r>
            <a:r>
              <a:rPr lang="en-US" altLang="zh-CN" sz="2000" b="1" dirty="0" smtClean="0">
                <a:latin typeface="+mn-ea"/>
              </a:rPr>
              <a:t> </a:t>
            </a:r>
            <a:r>
              <a:rPr lang="en-US" altLang="zh-CN" sz="2000" b="1" dirty="0" err="1" smtClean="0">
                <a:latin typeface="+mn-ea"/>
              </a:rPr>
              <a:t>zuàn</a:t>
            </a:r>
            <a:r>
              <a:rPr lang="en-US" altLang="zh-CN" sz="2000" b="1" dirty="0" smtClean="0">
                <a:latin typeface="+mn-ea"/>
              </a:rPr>
              <a:t> </a:t>
            </a:r>
            <a:r>
              <a:rPr lang="en-US" altLang="zh-CN" sz="2000" b="1" dirty="0" smtClean="0">
                <a:latin typeface="+mn-ea"/>
                <a:cs typeface="+mn-ea"/>
                <a:sym typeface="+mn-lt"/>
              </a:rPr>
              <a:t>]</a:t>
            </a:r>
            <a:r>
              <a:rPr lang="zh-CN" altLang="en-US" sz="2000" b="1" dirty="0" smtClean="0">
                <a:latin typeface="+mn-ea"/>
                <a:cs typeface="+mn-ea"/>
                <a:sym typeface="+mn-lt"/>
              </a:rPr>
              <a:t>写）</a:t>
            </a:r>
            <a:endParaRPr lang="zh-CN" altLang="en-US" sz="2000" b="1" dirty="0">
              <a:latin typeface="+mn-ea"/>
            </a:endParaRPr>
          </a:p>
        </p:txBody>
      </p:sp>
      <p:grpSp>
        <p:nvGrpSpPr>
          <p:cNvPr id="2" name="Group 4"/>
          <p:cNvGrpSpPr>
            <a:grpSpLocks/>
          </p:cNvGrpSpPr>
          <p:nvPr/>
        </p:nvGrpSpPr>
        <p:grpSpPr bwMode="auto">
          <a:xfrm>
            <a:off x="479818" y="332656"/>
            <a:ext cx="1787926" cy="1350963"/>
            <a:chOff x="226" y="0"/>
            <a:chExt cx="1024" cy="1315"/>
          </a:xfrm>
        </p:grpSpPr>
        <p:pic>
          <p:nvPicPr>
            <p:cNvPr id="6"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 name="Rectangle 6" descr="信纸"/>
            <p:cNvSpPr>
              <a:spLocks noChangeArrowheads="1"/>
            </p:cNvSpPr>
            <p:nvPr/>
          </p:nvSpPr>
          <p:spPr bwMode="auto">
            <a:xfrm>
              <a:off x="301" y="210"/>
              <a:ext cx="766"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74638"/>
            <a:ext cx="8219256" cy="1143000"/>
          </a:xfrm>
        </p:spPr>
        <p:txBody>
          <a:bodyPr>
            <a:normAutofit fontScale="90000"/>
          </a:bodyPr>
          <a:lstStyle/>
          <a:p>
            <a:r>
              <a:rPr lang="zh-CN" altLang="en-US" b="1" dirty="0" smtClean="0"/>
              <a:t>（</a:t>
            </a:r>
            <a:r>
              <a:rPr lang="en-US" altLang="zh-CN" b="1" dirty="0" smtClean="0"/>
              <a:t>3</a:t>
            </a:r>
            <a:r>
              <a:rPr lang="zh-CN" altLang="en-US" b="1" dirty="0" smtClean="0"/>
              <a:t>）太平天国军事战略上出现了重大失误</a:t>
            </a:r>
            <a:endParaRPr lang="zh-CN" altLang="en-US" dirty="0"/>
          </a:p>
        </p:txBody>
      </p:sp>
      <p:sp>
        <p:nvSpPr>
          <p:cNvPr id="4" name="内容占位符 2"/>
          <p:cNvSpPr>
            <a:spLocks noGrp="1"/>
          </p:cNvSpPr>
          <p:nvPr>
            <p:ph sz="quarter" idx="1"/>
          </p:nvPr>
        </p:nvSpPr>
        <p:spPr>
          <a:xfrm>
            <a:off x="539552" y="2564904"/>
            <a:ext cx="8147248" cy="2376264"/>
          </a:xfrm>
        </p:spPr>
        <p:txBody>
          <a:bodyPr/>
          <a:lstStyle/>
          <a:p>
            <a:r>
              <a:rPr lang="zh-CN" altLang="en-US" b="1" dirty="0" smtClean="0"/>
              <a:t>没有解决好与捻军这一抗清主力的关系，没有同他们结成同盟，以致丢失了在北方赖以发展的良机，使北伐军艰难支撑直至失败；在天京被围困的情况下死守孤城，拒绝“让城别走”，导致太平天国的最后覆灭。</a:t>
            </a:r>
            <a:endParaRPr lang="zh-CN" alt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sz="quarter" idx="1"/>
          </p:nvPr>
        </p:nvSpPr>
        <p:spPr>
          <a:xfrm>
            <a:off x="323528" y="2348880"/>
            <a:ext cx="8295456" cy="2664296"/>
          </a:xfrm>
          <a:solidFill>
            <a:schemeClr val="bg1"/>
          </a:solidFill>
        </p:spPr>
        <p:txBody>
          <a:bodyPr>
            <a:noAutofit/>
          </a:bodyPr>
          <a:lstStyle/>
          <a:p>
            <a:pPr>
              <a:lnSpc>
                <a:spcPct val="110000"/>
              </a:lnSpc>
            </a:pPr>
            <a:r>
              <a:rPr lang="zh-CN" altLang="en-US" sz="2400" b="1" dirty="0" smtClean="0"/>
              <a:t>“</a:t>
            </a:r>
            <a:r>
              <a:rPr lang="zh-CN" altLang="en-US" sz="2400" b="1" dirty="0"/>
              <a:t>朕奉上帝圣旨、天兄耶稣圣旨下凡，作天下万国独一真主，何惧之有！不用尔奏，政事不用尔理，尔欲出外去，欲在京，任由于尔。朕铁桶江山，尔不扶，有人扶。尔说无兵，朕之天兵多过于水，何惧曾妖者乎！</a:t>
            </a:r>
            <a:r>
              <a:rPr lang="zh-CN" altLang="en-US" sz="2400" b="1" dirty="0" smtClean="0"/>
              <a:t>”</a:t>
            </a:r>
            <a:endParaRPr lang="en-US" altLang="zh-CN" sz="2400" b="1" dirty="0" smtClean="0"/>
          </a:p>
          <a:p>
            <a:pPr>
              <a:lnSpc>
                <a:spcPct val="110000"/>
              </a:lnSpc>
            </a:pPr>
            <a:r>
              <a:rPr lang="en-US" altLang="zh-CN" sz="1800" b="1" dirty="0" smtClean="0"/>
              <a:t>               ----</a:t>
            </a:r>
            <a:r>
              <a:rPr lang="zh-CN" altLang="en-US" sz="1800" b="1" dirty="0" smtClean="0"/>
              <a:t>蒋廷黻：</a:t>
            </a:r>
            <a:r>
              <a:rPr lang="en-US" altLang="zh-CN" sz="1800" b="1" dirty="0" smtClean="0"/>
              <a:t>《</a:t>
            </a:r>
            <a:r>
              <a:rPr lang="zh-CN" altLang="en-US" sz="1800" b="1" dirty="0" smtClean="0"/>
              <a:t>中国近代史</a:t>
            </a:r>
            <a:r>
              <a:rPr lang="en-US" altLang="zh-CN" sz="1800" b="1" dirty="0" smtClean="0"/>
              <a:t>》</a:t>
            </a:r>
            <a:r>
              <a:rPr lang="zh-CN" altLang="en-US" sz="1800" b="1" dirty="0" smtClean="0"/>
              <a:t>，吉林出版集团股份有限公司，</a:t>
            </a:r>
            <a:r>
              <a:rPr lang="en-US" altLang="zh-CN" sz="1800" b="1" dirty="0" smtClean="0"/>
              <a:t>2016</a:t>
            </a:r>
            <a:r>
              <a:rPr lang="zh-CN" altLang="en-US" sz="1800" b="1" dirty="0" smtClean="0"/>
              <a:t>年版第</a:t>
            </a:r>
            <a:r>
              <a:rPr lang="en-US" altLang="zh-CN" sz="1800" b="1" dirty="0" smtClean="0"/>
              <a:t>55</a:t>
            </a:r>
            <a:r>
              <a:rPr lang="zh-CN" altLang="en-US" sz="1800" b="1" dirty="0" smtClean="0"/>
              <a:t>页。</a:t>
            </a:r>
            <a:endParaRPr lang="zh-CN" altLang="en-US" sz="1800" b="1" dirty="0"/>
          </a:p>
        </p:txBody>
      </p:sp>
      <p:grpSp>
        <p:nvGrpSpPr>
          <p:cNvPr id="2" name="Group 4"/>
          <p:cNvGrpSpPr>
            <a:grpSpLocks/>
          </p:cNvGrpSpPr>
          <p:nvPr/>
        </p:nvGrpSpPr>
        <p:grpSpPr bwMode="auto">
          <a:xfrm>
            <a:off x="539552" y="476672"/>
            <a:ext cx="1872208" cy="1440160"/>
            <a:chOff x="-110" y="0"/>
            <a:chExt cx="1314" cy="1262"/>
          </a:xfrm>
        </p:grpSpPr>
        <p:pic>
          <p:nvPicPr>
            <p:cNvPr id="36869" name="Picture 5" descr="练习1"/>
            <p:cNvPicPr>
              <a:picLocks noChangeAspect="1" noChangeArrowheads="1"/>
            </p:cNvPicPr>
            <p:nvPr/>
          </p:nvPicPr>
          <p:blipFill>
            <a:blip r:embed="rId2" cstate="print"/>
            <a:srcRect/>
            <a:stretch>
              <a:fillRect/>
            </a:stretch>
          </p:blipFill>
          <p:spPr bwMode="auto">
            <a:xfrm>
              <a:off x="-110" y="0"/>
              <a:ext cx="1314" cy="1262"/>
            </a:xfrm>
            <a:prstGeom prst="rect">
              <a:avLst/>
            </a:prstGeom>
            <a:noFill/>
            <a:ln w="9525">
              <a:noFill/>
              <a:miter lim="800000"/>
              <a:headEnd/>
              <a:tailEnd/>
            </a:ln>
          </p:spPr>
        </p:pic>
        <p:sp>
          <p:nvSpPr>
            <p:cNvPr id="36870" name="Rectangle 6" descr="信纸"/>
            <p:cNvSpPr>
              <a:spLocks noChangeArrowheads="1"/>
            </p:cNvSpPr>
            <p:nvPr/>
          </p:nvSpPr>
          <p:spPr bwMode="auto">
            <a:xfrm>
              <a:off x="109" y="280"/>
              <a:ext cx="876"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 name="内容占位符 2"/>
          <p:cNvSpPr txBox="1">
            <a:spLocks/>
          </p:cNvSpPr>
          <p:nvPr/>
        </p:nvSpPr>
        <p:spPr>
          <a:xfrm>
            <a:off x="467544" y="476672"/>
            <a:ext cx="8363272" cy="1477144"/>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zh-CN" altLang="en-US" sz="26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sz="quarter" idx="1"/>
          </p:nvPr>
        </p:nvSpPr>
        <p:spPr>
          <a:xfrm>
            <a:off x="323528" y="3501008"/>
            <a:ext cx="8291264" cy="2354560"/>
          </a:xfrm>
          <a:solidFill>
            <a:schemeClr val="bg1"/>
          </a:solidFill>
        </p:spPr>
        <p:txBody>
          <a:bodyPr>
            <a:normAutofit/>
          </a:bodyPr>
          <a:lstStyle/>
          <a:p>
            <a:r>
              <a:rPr lang="zh-CN" altLang="en-US" sz="2400" b="1" dirty="0" smtClean="0"/>
              <a:t>毛泽东</a:t>
            </a:r>
            <a:r>
              <a:rPr lang="en-US" altLang="zh-CN" sz="2400" b="1" dirty="0" smtClean="0"/>
              <a:t>……</a:t>
            </a:r>
            <a:r>
              <a:rPr lang="zh-CN" altLang="en-US" sz="2400" b="1" dirty="0" smtClean="0"/>
              <a:t>曾经指出“</a:t>
            </a:r>
            <a:r>
              <a:rPr lang="zh-CN" altLang="en-US" sz="2400" b="1" dirty="0"/>
              <a:t>洪秀全起兵时，反对孔教提倡天主教，不迎合中国人的心理，曾国藩利用这种手段扑灭了他，这是洪秀全的手段错了。” </a:t>
            </a:r>
          </a:p>
          <a:p>
            <a:r>
              <a:rPr lang="zh-CN" altLang="en-US" sz="2400" b="1" dirty="0"/>
              <a:t>                  </a:t>
            </a:r>
            <a:r>
              <a:rPr lang="en-US" altLang="zh-CN" sz="2000" b="1" dirty="0" smtClean="0"/>
              <a:t>----</a:t>
            </a:r>
            <a:r>
              <a:rPr lang="zh-CN" altLang="en-US" sz="2000" b="1" dirty="0" smtClean="0"/>
              <a:t>广东农民运动讲习所旧址纪念馆编：</a:t>
            </a:r>
            <a:r>
              <a:rPr lang="en-US" altLang="zh-CN" sz="2000" b="1" dirty="0" smtClean="0"/>
              <a:t>《</a:t>
            </a:r>
            <a:r>
              <a:rPr lang="zh-CN" altLang="en-US" sz="2000" b="1" dirty="0"/>
              <a:t>广州农民运动讲习所文献资料</a:t>
            </a:r>
            <a:r>
              <a:rPr lang="en-US" altLang="zh-CN" sz="2000" b="1" dirty="0"/>
              <a:t>》</a:t>
            </a:r>
            <a:r>
              <a:rPr lang="zh-CN" altLang="en-US" sz="2000" b="1" dirty="0"/>
              <a:t>第</a:t>
            </a:r>
            <a:r>
              <a:rPr lang="en-US" altLang="zh-CN" sz="2000" b="1" dirty="0"/>
              <a:t>100</a:t>
            </a:r>
            <a:r>
              <a:rPr lang="zh-CN" altLang="en-US" sz="2000" b="1" dirty="0"/>
              <a:t>页，</a:t>
            </a:r>
            <a:r>
              <a:rPr lang="en-US" altLang="zh-CN" sz="2000" b="1" dirty="0"/>
              <a:t>1983</a:t>
            </a:r>
            <a:r>
              <a:rPr lang="zh-CN" altLang="en-US" sz="2000" b="1" dirty="0"/>
              <a:t>年版。</a:t>
            </a:r>
          </a:p>
        </p:txBody>
      </p:sp>
      <p:grpSp>
        <p:nvGrpSpPr>
          <p:cNvPr id="2" name="Group 3"/>
          <p:cNvGrpSpPr>
            <a:grpSpLocks/>
          </p:cNvGrpSpPr>
          <p:nvPr/>
        </p:nvGrpSpPr>
        <p:grpSpPr bwMode="auto">
          <a:xfrm>
            <a:off x="251520" y="1988840"/>
            <a:ext cx="1801012" cy="1440160"/>
            <a:chOff x="135" y="0"/>
            <a:chExt cx="1024" cy="1315"/>
          </a:xfrm>
        </p:grpSpPr>
        <p:pic>
          <p:nvPicPr>
            <p:cNvPr id="38916" name="Picture 4" descr="练习1"/>
            <p:cNvPicPr>
              <a:picLocks noChangeAspect="1" noChangeArrowheads="1"/>
            </p:cNvPicPr>
            <p:nvPr/>
          </p:nvPicPr>
          <p:blipFill>
            <a:blip r:embed="rId2" cstate="print"/>
            <a:srcRect/>
            <a:stretch>
              <a:fillRect/>
            </a:stretch>
          </p:blipFill>
          <p:spPr bwMode="auto">
            <a:xfrm>
              <a:off x="135" y="0"/>
              <a:ext cx="1024" cy="1315"/>
            </a:xfrm>
            <a:prstGeom prst="rect">
              <a:avLst/>
            </a:prstGeom>
            <a:noFill/>
            <a:ln w="9525">
              <a:noFill/>
              <a:miter lim="800000"/>
              <a:headEnd/>
              <a:tailEnd/>
            </a:ln>
          </p:spPr>
        </p:pic>
        <p:sp>
          <p:nvSpPr>
            <p:cNvPr id="38917" name="Rectangle 5" descr="信纸"/>
            <p:cNvSpPr>
              <a:spLocks noChangeArrowheads="1"/>
            </p:cNvSpPr>
            <p:nvPr/>
          </p:nvSpPr>
          <p:spPr bwMode="auto">
            <a:xfrm>
              <a:off x="338" y="343"/>
              <a:ext cx="616" cy="478"/>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6" name="标题 1"/>
          <p:cNvSpPr>
            <a:spLocks noGrp="1"/>
          </p:cNvSpPr>
          <p:nvPr>
            <p:ph type="title"/>
          </p:nvPr>
        </p:nvSpPr>
        <p:spPr>
          <a:xfrm>
            <a:off x="251520" y="188640"/>
            <a:ext cx="8363272" cy="1714202"/>
          </a:xfrm>
        </p:spPr>
        <p:txBody>
          <a:bodyPr>
            <a:noAutofit/>
          </a:bodyPr>
          <a:lstStyle/>
          <a:p>
            <a:pPr lvl="0"/>
            <a:r>
              <a:rPr lang="zh-CN" altLang="en-US" sz="2800" b="1" dirty="0" smtClean="0">
                <a:solidFill>
                  <a:schemeClr val="tx1"/>
                </a:solidFill>
              </a:rPr>
              <a:t>（</a:t>
            </a:r>
            <a:r>
              <a:rPr lang="en-US" altLang="zh-CN" sz="2800" b="1" dirty="0" smtClean="0">
                <a:solidFill>
                  <a:schemeClr val="tx1"/>
                </a:solidFill>
              </a:rPr>
              <a:t>4</a:t>
            </a:r>
            <a:r>
              <a:rPr lang="zh-CN" altLang="en-US" sz="2800" b="1" dirty="0" smtClean="0">
                <a:solidFill>
                  <a:schemeClr val="tx1"/>
                </a:solidFill>
              </a:rPr>
              <a:t>）太平天国是以宗教来发动、组织群众的，但是，拜上帝教教义不仅不能正确指导斗争，而且给农民战争带来了危害。</a:t>
            </a:r>
            <a:endParaRPr lang="zh-CN" altLang="en-US"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xfrm>
            <a:off x="179512" y="277813"/>
            <a:ext cx="8507288" cy="865187"/>
          </a:xfrm>
          <a:noFill/>
          <a:ln/>
        </p:spPr>
        <p:txBody>
          <a:bodyPr/>
          <a:lstStyle/>
          <a:p>
            <a:r>
              <a:rPr lang="zh-CN" altLang="en-US" sz="3800" b="1" dirty="0" smtClean="0"/>
              <a:t>（</a:t>
            </a:r>
            <a:r>
              <a:rPr lang="en-US" altLang="zh-CN" sz="3800" b="1" dirty="0" smtClean="0"/>
              <a:t>5</a:t>
            </a:r>
            <a:r>
              <a:rPr lang="zh-CN" altLang="en-US" sz="3800" b="1" dirty="0" smtClean="0"/>
              <a:t>）太平天国</a:t>
            </a:r>
            <a:r>
              <a:rPr lang="zh-CN" altLang="en-US" sz="3800" b="1" dirty="0"/>
              <a:t>未能正确地对待儒学。</a:t>
            </a:r>
          </a:p>
        </p:txBody>
      </p:sp>
      <p:sp>
        <p:nvSpPr>
          <p:cNvPr id="37895" name="Rectangle 7"/>
          <p:cNvSpPr>
            <a:spLocks noGrp="1" noChangeArrowheads="1"/>
          </p:cNvSpPr>
          <p:nvPr>
            <p:ph sz="quarter" idx="1"/>
          </p:nvPr>
        </p:nvSpPr>
        <p:spPr>
          <a:xfrm>
            <a:off x="323528" y="3068960"/>
            <a:ext cx="8439472" cy="2088232"/>
          </a:xfrm>
          <a:noFill/>
          <a:ln/>
        </p:spPr>
        <p:txBody>
          <a:bodyPr>
            <a:normAutofit/>
          </a:bodyPr>
          <a:lstStyle/>
          <a:p>
            <a:pPr>
              <a:lnSpc>
                <a:spcPct val="90000"/>
              </a:lnSpc>
            </a:pPr>
            <a:r>
              <a:rPr lang="zh-CN" altLang="en-US" sz="2400" b="1" dirty="0" smtClean="0"/>
              <a:t>“</a:t>
            </a:r>
            <a:r>
              <a:rPr lang="zh-CN" altLang="en-US" sz="2400" b="1" dirty="0"/>
              <a:t>举中国数千年礼义人伦诗书典则，一旦扫地荡尽。此岂独我大清之奇变，乃开辟以来名教之奇变，我孔子、孟子之所痛哭于九泉，凡读书识字者，又乌可袖手安坐，不思一为之所也。” </a:t>
            </a:r>
          </a:p>
          <a:p>
            <a:pPr>
              <a:lnSpc>
                <a:spcPct val="90000"/>
              </a:lnSpc>
            </a:pPr>
            <a:r>
              <a:rPr lang="zh-CN" altLang="en-US" sz="2400" b="1" dirty="0"/>
              <a:t>                    </a:t>
            </a:r>
            <a:r>
              <a:rPr lang="zh-CN" altLang="en-US" sz="2400" b="1" dirty="0" smtClean="0"/>
              <a:t>                </a:t>
            </a:r>
            <a:r>
              <a:rPr lang="en-US" altLang="zh-CN" sz="2400" b="1" dirty="0" smtClean="0"/>
              <a:t>----《</a:t>
            </a:r>
            <a:r>
              <a:rPr lang="zh-CN" altLang="en-US" sz="2400" b="1" dirty="0"/>
              <a:t>讨粤匪檄</a:t>
            </a:r>
            <a:r>
              <a:rPr lang="en-US" altLang="zh-CN" sz="2400" b="1" dirty="0"/>
              <a:t>》</a:t>
            </a:r>
            <a:r>
              <a:rPr lang="zh-CN" altLang="en-US" sz="2400" b="1" dirty="0"/>
              <a:t>（</a:t>
            </a:r>
            <a:r>
              <a:rPr lang="en-US" altLang="zh-CN" sz="2400" b="1" dirty="0"/>
              <a:t>1854</a:t>
            </a:r>
            <a:r>
              <a:rPr lang="zh-CN" altLang="en-US" sz="2400" b="1" dirty="0"/>
              <a:t>年</a:t>
            </a:r>
            <a:r>
              <a:rPr lang="en-US" altLang="zh-CN" sz="2400" b="1" dirty="0"/>
              <a:t>2</a:t>
            </a:r>
            <a:r>
              <a:rPr lang="zh-CN" altLang="en-US" sz="2400" b="1" dirty="0"/>
              <a:t>月，</a:t>
            </a:r>
            <a:r>
              <a:rPr lang="zh-CN" altLang="en-US" sz="2400" b="1" dirty="0">
                <a:hlinkClick r:id="rId2"/>
              </a:rPr>
              <a:t>曾国藩</a:t>
            </a:r>
            <a:r>
              <a:rPr lang="zh-CN" altLang="en-US" sz="2400" b="1" dirty="0"/>
              <a:t>） </a:t>
            </a:r>
          </a:p>
        </p:txBody>
      </p:sp>
      <p:grpSp>
        <p:nvGrpSpPr>
          <p:cNvPr id="2" name="Group 4"/>
          <p:cNvGrpSpPr>
            <a:grpSpLocks/>
          </p:cNvGrpSpPr>
          <p:nvPr/>
        </p:nvGrpSpPr>
        <p:grpSpPr bwMode="auto">
          <a:xfrm>
            <a:off x="323528" y="1340730"/>
            <a:ext cx="1656747" cy="1152166"/>
            <a:chOff x="0" y="69"/>
            <a:chExt cx="1178" cy="1315"/>
          </a:xfrm>
        </p:grpSpPr>
        <p:pic>
          <p:nvPicPr>
            <p:cNvPr id="37893" name="Picture 5" descr="练习1"/>
            <p:cNvPicPr>
              <a:picLocks noChangeAspect="1" noChangeArrowheads="1"/>
            </p:cNvPicPr>
            <p:nvPr/>
          </p:nvPicPr>
          <p:blipFill>
            <a:blip r:embed="rId3" cstate="print"/>
            <a:srcRect/>
            <a:stretch>
              <a:fillRect/>
            </a:stretch>
          </p:blipFill>
          <p:spPr bwMode="auto">
            <a:xfrm>
              <a:off x="0" y="69"/>
              <a:ext cx="1178" cy="1315"/>
            </a:xfrm>
            <a:prstGeom prst="rect">
              <a:avLst/>
            </a:prstGeom>
            <a:noFill/>
            <a:ln w="9525">
              <a:noFill/>
              <a:miter lim="800000"/>
              <a:headEnd/>
              <a:tailEnd/>
            </a:ln>
          </p:spPr>
        </p:pic>
        <p:sp>
          <p:nvSpPr>
            <p:cNvPr id="37894" name="Rectangle 6" descr="信纸"/>
            <p:cNvSpPr>
              <a:spLocks noChangeArrowheads="1"/>
            </p:cNvSpPr>
            <p:nvPr/>
          </p:nvSpPr>
          <p:spPr bwMode="auto">
            <a:xfrm>
              <a:off x="256" y="316"/>
              <a:ext cx="700" cy="52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01300000242422122429898177865_s"/>
          <p:cNvPicPr>
            <a:picLocks noChangeAspect="1" noChangeArrowheads="1"/>
          </p:cNvPicPr>
          <p:nvPr/>
        </p:nvPicPr>
        <p:blipFill>
          <a:blip r:embed="rId2" cstate="print"/>
          <a:srcRect/>
          <a:stretch>
            <a:fillRect/>
          </a:stretch>
        </p:blipFill>
        <p:spPr bwMode="auto">
          <a:xfrm>
            <a:off x="1115616" y="2276872"/>
            <a:ext cx="3886200" cy="2487613"/>
          </a:xfrm>
          <a:prstGeom prst="rect">
            <a:avLst/>
          </a:prstGeom>
          <a:noFill/>
          <a:ln w="9525">
            <a:noFill/>
            <a:miter lim="800000"/>
            <a:headEnd/>
            <a:tailEnd/>
          </a:ln>
        </p:spPr>
      </p:pic>
      <p:sp>
        <p:nvSpPr>
          <p:cNvPr id="39940" name="Rectangle 4"/>
          <p:cNvSpPr>
            <a:spLocks noChangeArrowheads="1"/>
          </p:cNvSpPr>
          <p:nvPr/>
        </p:nvSpPr>
        <p:spPr bwMode="auto">
          <a:xfrm>
            <a:off x="179512" y="332656"/>
            <a:ext cx="8568952" cy="1267544"/>
          </a:xfrm>
          <a:prstGeom prst="rect">
            <a:avLst/>
          </a:prstGeom>
          <a:noFill/>
          <a:ln w="9525">
            <a:noFill/>
            <a:miter lim="800000"/>
            <a:headEnd/>
            <a:tailEnd/>
          </a:ln>
          <a:effectLst/>
        </p:spPr>
        <p:txBody>
          <a:bodyPr/>
          <a:lstStyle/>
          <a:p>
            <a:pPr marL="342900" indent="-342900">
              <a:spcBef>
                <a:spcPct val="20000"/>
              </a:spcBef>
              <a:buClr>
                <a:schemeClr val="accent1"/>
              </a:buClr>
              <a:buSzPct val="65000"/>
            </a:pPr>
            <a:r>
              <a:rPr lang="zh-CN" altLang="en-US" sz="4000" b="1" dirty="0" smtClean="0"/>
              <a:t>（</a:t>
            </a:r>
            <a:r>
              <a:rPr lang="en-US" altLang="zh-CN" sz="4000" b="1" dirty="0" smtClean="0"/>
              <a:t>6</a:t>
            </a:r>
            <a:r>
              <a:rPr lang="zh-CN" altLang="en-US" sz="4000" b="1" dirty="0" smtClean="0"/>
              <a:t>）对</a:t>
            </a:r>
            <a:r>
              <a:rPr lang="zh-CN" altLang="en-US" sz="4000" b="1" dirty="0"/>
              <a:t>西方资本主义侵略者缺乏理性的认识。</a:t>
            </a:r>
          </a:p>
        </p:txBody>
      </p:sp>
      <p:pic>
        <p:nvPicPr>
          <p:cNvPr id="39941" name="Picture 5" descr="u=774043434,2422831220&amp;fm=23&amp;gp=0"/>
          <p:cNvPicPr>
            <a:picLocks noChangeAspect="1" noChangeArrowheads="1"/>
          </p:cNvPicPr>
          <p:nvPr/>
        </p:nvPicPr>
        <p:blipFill>
          <a:blip r:embed="rId3" cstate="print"/>
          <a:srcRect/>
          <a:stretch>
            <a:fillRect/>
          </a:stretch>
        </p:blipFill>
        <p:spPr bwMode="auto">
          <a:xfrm>
            <a:off x="5652120" y="1916832"/>
            <a:ext cx="2971800" cy="28575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23528" y="2819400"/>
            <a:ext cx="8568952" cy="2246769"/>
          </a:xfrm>
          <a:prstGeom prst="rect">
            <a:avLst/>
          </a:prstGeom>
          <a:solidFill>
            <a:schemeClr val="bg1"/>
          </a:solidFill>
          <a:ln w="9525">
            <a:noFill/>
            <a:miter lim="800000"/>
            <a:headEnd/>
            <a:tailEnd/>
          </a:ln>
          <a:effectLst/>
        </p:spPr>
        <p:txBody>
          <a:bodyPr wrap="square">
            <a:spAutoFit/>
          </a:bodyPr>
          <a:lstStyle/>
          <a:p>
            <a:r>
              <a:rPr lang="zh-CN" altLang="en-US" sz="2800" b="1" dirty="0">
                <a:solidFill>
                  <a:srgbClr val="FF3300"/>
                </a:solidFill>
                <a:latin typeface="+mn-ea"/>
              </a:rPr>
              <a:t>（</a:t>
            </a:r>
            <a:r>
              <a:rPr lang="en-US" altLang="zh-CN" sz="2800" b="1" dirty="0">
                <a:solidFill>
                  <a:srgbClr val="FF3300"/>
                </a:solidFill>
                <a:latin typeface="+mn-ea"/>
              </a:rPr>
              <a:t>2</a:t>
            </a:r>
            <a:r>
              <a:rPr lang="zh-CN" altLang="en-US" sz="2800" b="1" dirty="0">
                <a:solidFill>
                  <a:srgbClr val="FF3300"/>
                </a:solidFill>
                <a:latin typeface="+mn-ea"/>
              </a:rPr>
              <a:t>）启示</a:t>
            </a:r>
            <a:endParaRPr lang="zh-CN" altLang="en-US" sz="2800" b="1" dirty="0">
              <a:solidFill>
                <a:schemeClr val="bg1"/>
              </a:solidFill>
              <a:latin typeface="+mn-ea"/>
            </a:endParaRPr>
          </a:p>
          <a:p>
            <a:r>
              <a:rPr lang="zh-CN" altLang="en-US" sz="2800" b="1" dirty="0">
                <a:latin typeface="+mn-ea"/>
              </a:rPr>
              <a:t>    太平天国起义及其失败表明，在半殖民地半封建的中国，农民具有伟大的革命潜力；但它自身不能担负起领导反帝反封建斗争取得胜利的重任。单纯的农民战争不可能完成争取民族独立和人民解放的历史任务。 </a:t>
            </a:r>
          </a:p>
        </p:txBody>
      </p:sp>
      <p:grpSp>
        <p:nvGrpSpPr>
          <p:cNvPr id="2" name="Group 3"/>
          <p:cNvGrpSpPr>
            <a:grpSpLocks/>
          </p:cNvGrpSpPr>
          <p:nvPr/>
        </p:nvGrpSpPr>
        <p:grpSpPr bwMode="auto">
          <a:xfrm>
            <a:off x="755576" y="548680"/>
            <a:ext cx="3744913" cy="1911350"/>
            <a:chOff x="0" y="0"/>
            <a:chExt cx="2359" cy="1588"/>
          </a:xfrm>
        </p:grpSpPr>
        <p:graphicFrame>
          <p:nvGraphicFramePr>
            <p:cNvPr id="40964" name="Object 4">
              <a:hlinkClick r:id="rId3" action="ppaction://hlinksldjump"/>
            </p:cNvPr>
            <p:cNvGraphicFramePr>
              <a:graphicFrameLocks noChangeAspect="1"/>
            </p:cNvGraphicFramePr>
            <p:nvPr/>
          </p:nvGraphicFramePr>
          <p:xfrm>
            <a:off x="0" y="0"/>
            <a:ext cx="1134" cy="1588"/>
          </p:xfrm>
          <a:graphic>
            <a:graphicData uri="http://schemas.openxmlformats.org/presentationml/2006/ole">
              <p:oleObj spid="_x0000_s50178" r:id="rId4" imgW="1514686" imgH="2219635" progId="PBrush">
                <p:embed/>
              </p:oleObj>
            </a:graphicData>
          </a:graphic>
        </p:graphicFrame>
        <p:sp>
          <p:nvSpPr>
            <p:cNvPr id="40965" name="AutoShape 5"/>
            <p:cNvSpPr>
              <a:spLocks noChangeArrowheads="1"/>
            </p:cNvSpPr>
            <p:nvPr/>
          </p:nvSpPr>
          <p:spPr bwMode="auto">
            <a:xfrm>
              <a:off x="1088" y="58"/>
              <a:ext cx="1271" cy="1093"/>
            </a:xfrm>
            <a:prstGeom prst="irregularSeal1">
              <a:avLst/>
            </a:prstGeom>
            <a:solidFill>
              <a:srgbClr val="FFFF00"/>
            </a:solidFill>
            <a:ln w="12700">
              <a:solidFill>
                <a:srgbClr val="0000FF"/>
              </a:solidFill>
              <a:miter lim="800000"/>
              <a:headEnd/>
              <a:tailEnd/>
            </a:ln>
            <a:effectLst/>
          </p:spPr>
          <p:txBody>
            <a:bodyPr anchor="ctr">
              <a:spAutoFit/>
            </a:bodyPr>
            <a:lstStyle/>
            <a:p>
              <a:pPr algn="ctr" eaLnBrk="0" hangingPunct="0"/>
              <a:r>
                <a:rPr lang="zh-CN" altLang="en-US" sz="2800" b="1">
                  <a:solidFill>
                    <a:srgbClr val="FF3300"/>
                  </a:solidFill>
                  <a:latin typeface="Times New Roman" pitchFamily="18" charset="0"/>
                </a:rPr>
                <a:t>思考</a:t>
              </a:r>
            </a:p>
          </p:txBody>
        </p:sp>
      </p:gr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slide(fromLeft)">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sz="half" idx="1"/>
          </p:nvPr>
        </p:nvGraphicFramePr>
        <p:xfrm>
          <a:off x="251520" y="3933056"/>
          <a:ext cx="3271856" cy="2367286"/>
        </p:xfrm>
        <a:graphic>
          <a:graphicData uri="http://schemas.openxmlformats.org/presentationml/2006/ole">
            <p:oleObj spid="_x0000_s46082" r:id="rId3" imgW="7848563" imgH="4600687" progId="MSGraph.Chart.8">
              <p:embed/>
            </p:oleObj>
          </a:graphicData>
        </a:graphic>
      </p:graphicFrame>
      <p:pic>
        <p:nvPicPr>
          <p:cNvPr id="7173" name="Picture 5" descr="SH1504D"/>
          <p:cNvPicPr>
            <a:picLocks noGrp="1" noChangeAspect="1" noChangeArrowheads="1"/>
          </p:cNvPicPr>
          <p:nvPr>
            <p:ph sz="quarter" idx="2"/>
          </p:nvPr>
        </p:nvPicPr>
        <p:blipFill>
          <a:blip r:embed="rId4" cstate="print"/>
          <a:stretch>
            <a:fillRect/>
          </a:stretch>
        </p:blipFill>
        <p:spPr>
          <a:xfrm>
            <a:off x="3563888" y="4221088"/>
            <a:ext cx="2518192" cy="2088232"/>
          </a:xfrm>
          <a:ln/>
        </p:spPr>
      </p:pic>
      <p:sp>
        <p:nvSpPr>
          <p:cNvPr id="7171" name="Text Box 3"/>
          <p:cNvSpPr txBox="1">
            <a:spLocks noChangeArrowheads="1"/>
          </p:cNvSpPr>
          <p:nvPr/>
        </p:nvSpPr>
        <p:spPr bwMode="auto">
          <a:xfrm>
            <a:off x="323528" y="1340768"/>
            <a:ext cx="7906072" cy="669925"/>
          </a:xfrm>
          <a:prstGeom prst="rect">
            <a:avLst/>
          </a:prstGeom>
          <a:noFill/>
          <a:ln w="28575">
            <a:solidFill>
              <a:srgbClr val="FFFFFF"/>
            </a:solidFill>
            <a:miter lim="800000"/>
            <a:headEnd/>
            <a:tailEnd/>
          </a:ln>
          <a:effectLst/>
        </p:spPr>
        <p:txBody>
          <a:bodyPr wrap="square">
            <a:spAutoFit/>
          </a:bodyPr>
          <a:lstStyle/>
          <a:p>
            <a:pPr>
              <a:spcBef>
                <a:spcPct val="50000"/>
              </a:spcBef>
            </a:pPr>
            <a:r>
              <a:rPr lang="en-US" altLang="zh-CN" sz="3600" b="1" dirty="0">
                <a:latin typeface="宋体" pitchFamily="2" charset="-122"/>
              </a:rPr>
              <a:t>(</a:t>
            </a:r>
            <a:r>
              <a:rPr lang="zh-CN" altLang="en-US" sz="3600" b="1" dirty="0">
                <a:latin typeface="宋体" pitchFamily="2" charset="-122"/>
              </a:rPr>
              <a:t>一</a:t>
            </a:r>
            <a:r>
              <a:rPr lang="en-US" altLang="zh-CN" sz="3600" b="1" dirty="0">
                <a:latin typeface="宋体" pitchFamily="2" charset="-122"/>
              </a:rPr>
              <a:t>) </a:t>
            </a:r>
            <a:r>
              <a:rPr lang="zh-CN" altLang="en-US" sz="3600" b="1" dirty="0">
                <a:latin typeface="宋体" pitchFamily="2" charset="-122"/>
              </a:rPr>
              <a:t>太平天国农民战争</a:t>
            </a:r>
          </a:p>
        </p:txBody>
      </p:sp>
      <p:sp>
        <p:nvSpPr>
          <p:cNvPr id="7172" name="Text Box 4"/>
          <p:cNvSpPr txBox="1">
            <a:spLocks noChangeArrowheads="1"/>
          </p:cNvSpPr>
          <p:nvPr/>
        </p:nvSpPr>
        <p:spPr bwMode="auto">
          <a:xfrm>
            <a:off x="395536" y="2348880"/>
            <a:ext cx="3888432" cy="1066800"/>
          </a:xfrm>
          <a:prstGeom prst="rect">
            <a:avLst/>
          </a:prstGeom>
          <a:solidFill>
            <a:schemeClr val="bg1"/>
          </a:solidFill>
          <a:ln w="9525">
            <a:noFill/>
            <a:miter lim="800000"/>
            <a:headEnd/>
            <a:tailEnd/>
          </a:ln>
          <a:effectLst/>
        </p:spPr>
        <p:txBody>
          <a:bodyPr wrap="square">
            <a:spAutoFit/>
          </a:bodyPr>
          <a:lstStyle/>
          <a:p>
            <a:pPr>
              <a:spcBef>
                <a:spcPct val="50000"/>
              </a:spcBef>
            </a:pPr>
            <a:r>
              <a:rPr lang="zh-CN" altLang="en-US" sz="2800" b="1" dirty="0">
                <a:solidFill>
                  <a:srgbClr val="990033"/>
                </a:solidFill>
                <a:latin typeface="+mn-ea"/>
              </a:rPr>
              <a:t>  </a:t>
            </a:r>
            <a:r>
              <a:rPr lang="en-US" altLang="zh-CN" sz="3200" b="1" dirty="0">
                <a:solidFill>
                  <a:srgbClr val="990033"/>
                </a:solidFill>
                <a:latin typeface="+mn-ea"/>
              </a:rPr>
              <a:t>1</a:t>
            </a:r>
            <a:r>
              <a:rPr lang="zh-CN" altLang="en-US" sz="3200" b="1" dirty="0">
                <a:solidFill>
                  <a:srgbClr val="990033"/>
                </a:solidFill>
                <a:latin typeface="+mn-ea"/>
              </a:rPr>
              <a:t>、金田起义和太平天国的建立</a:t>
            </a:r>
            <a:endParaRPr lang="zh-CN" altLang="en-US" sz="3200" dirty="0">
              <a:latin typeface="+mn-ea"/>
            </a:endParaRPr>
          </a:p>
        </p:txBody>
      </p:sp>
      <p:sp>
        <p:nvSpPr>
          <p:cNvPr id="7175" name="Rectangle 7"/>
          <p:cNvSpPr>
            <a:spLocks noChangeArrowheads="1"/>
          </p:cNvSpPr>
          <p:nvPr/>
        </p:nvSpPr>
        <p:spPr bwMode="auto">
          <a:xfrm>
            <a:off x="4427984" y="2492896"/>
            <a:ext cx="4536504" cy="1152128"/>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3200" b="1" dirty="0"/>
              <a:t>（</a:t>
            </a:r>
            <a:r>
              <a:rPr lang="en-US" altLang="zh-CN" sz="3200" b="1" dirty="0"/>
              <a:t>1</a:t>
            </a:r>
            <a:r>
              <a:rPr lang="zh-CN" altLang="en-US" sz="3200" b="1" dirty="0"/>
              <a:t>）原因： ①阶级矛盾的激化</a:t>
            </a:r>
            <a:r>
              <a:rPr lang="en-US" altLang="zh-CN" sz="3200" b="1" dirty="0"/>
              <a:t>——</a:t>
            </a:r>
            <a:r>
              <a:rPr lang="zh-CN" altLang="en-US" sz="3200" b="1" dirty="0"/>
              <a:t>根本原因</a:t>
            </a:r>
            <a:endParaRPr lang="zh-CN" altLang="en-US" sz="3200" dirty="0"/>
          </a:p>
        </p:txBody>
      </p:sp>
      <p:sp>
        <p:nvSpPr>
          <p:cNvPr id="8" name="矩形 7"/>
          <p:cNvSpPr/>
          <p:nvPr/>
        </p:nvSpPr>
        <p:spPr>
          <a:xfrm>
            <a:off x="3995936" y="6381328"/>
            <a:ext cx="1425644" cy="369332"/>
          </a:xfrm>
          <a:prstGeom prst="rect">
            <a:avLst/>
          </a:prstGeom>
        </p:spPr>
        <p:txBody>
          <a:bodyPr wrap="square">
            <a:spAutoFit/>
          </a:bodyPr>
          <a:lstStyle/>
          <a:p>
            <a:r>
              <a:rPr lang="zh-CN" altLang="en-US" b="1" dirty="0" smtClean="0"/>
              <a:t>“百种千租</a:t>
            </a:r>
            <a:r>
              <a:rPr lang="zh-CN" altLang="en-US" dirty="0" smtClean="0"/>
              <a:t>”</a:t>
            </a:r>
            <a:endParaRPr lang="zh-CN" altLang="en-US" dirty="0"/>
          </a:p>
        </p:txBody>
      </p:sp>
      <p:sp>
        <p:nvSpPr>
          <p:cNvPr id="9" name="标题 1"/>
          <p:cNvSpPr>
            <a:spLocks noGrp="1"/>
          </p:cNvSpPr>
          <p:nvPr>
            <p:ph type="title"/>
          </p:nvPr>
        </p:nvSpPr>
        <p:spPr>
          <a:xfrm>
            <a:off x="251520" y="277813"/>
            <a:ext cx="8435280" cy="846931"/>
          </a:xfrm>
        </p:spPr>
        <p:txBody>
          <a:bodyPr>
            <a:normAutofit/>
          </a:bodyPr>
          <a:lstStyle/>
          <a:p>
            <a:r>
              <a:rPr lang="zh-CN" altLang="en-US" sz="4400" b="1" dirty="0" smtClean="0"/>
              <a:t>一、农民群众斗争风暴的起落</a:t>
            </a:r>
            <a:endParaRPr lang="zh-CN" altLang="en-US" sz="4400" b="1" dirty="0"/>
          </a:p>
        </p:txBody>
      </p:sp>
      <p:sp>
        <p:nvSpPr>
          <p:cNvPr id="10" name="矩形 9"/>
          <p:cNvSpPr/>
          <p:nvPr/>
        </p:nvSpPr>
        <p:spPr>
          <a:xfrm>
            <a:off x="6228184" y="3861048"/>
            <a:ext cx="2448272" cy="2751522"/>
          </a:xfrm>
          <a:prstGeom prst="rect">
            <a:avLst/>
          </a:prstGeom>
        </p:spPr>
        <p:txBody>
          <a:bodyPr wrap="square">
            <a:spAutoFit/>
          </a:bodyPr>
          <a:lstStyle/>
          <a:p>
            <a:pPr algn="just">
              <a:lnSpc>
                <a:spcPct val="120000"/>
              </a:lnSpc>
              <a:spcBef>
                <a:spcPct val="20000"/>
              </a:spcBef>
              <a:defRPr/>
            </a:pPr>
            <a:r>
              <a:rPr lang="zh-CN" altLang="en-US" sz="2400" b="1" dirty="0" smtClean="0">
                <a:cs typeface="+mn-ea"/>
                <a:sym typeface="+mn-lt"/>
              </a:rPr>
              <a:t>长期以来，中国广大农民在封建</a:t>
            </a:r>
            <a:r>
              <a:rPr lang="zh-CN" altLang="en-US" sz="2400" b="1" dirty="0" smtClean="0">
                <a:solidFill>
                  <a:srgbClr val="FF0000"/>
                </a:solidFill>
                <a:cs typeface="+mn-ea"/>
                <a:sym typeface="+mn-lt"/>
              </a:rPr>
              <a:t>地主的压迫、剥削</a:t>
            </a:r>
            <a:r>
              <a:rPr lang="zh-CN" altLang="en-US" sz="2400" b="1" dirty="0" smtClean="0">
                <a:cs typeface="+mn-ea"/>
                <a:sym typeface="+mn-lt"/>
              </a:rPr>
              <a:t>下，过着极其贫困和不自由的生活。</a:t>
            </a:r>
            <a:endParaRPr lang="zh-CN" altLang="en-US" sz="2400" b="1" dirty="0">
              <a:cs typeface="+mn-ea"/>
              <a:sym typeface="+mn-lt"/>
            </a:endParaRPr>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
                                            <p:bg/>
                                          </p:spTgt>
                                        </p:tgtEl>
                                        <p:attrNameLst>
                                          <p:attrName>style.visibility</p:attrName>
                                        </p:attrNameLst>
                                      </p:cBhvr>
                                      <p:to>
                                        <p:strVal val="visible"/>
                                      </p:to>
                                    </p:set>
                                    <p:animEffect transition="in" filter="wipe(left)">
                                      <p:cBhvr>
                                        <p:cTn id="12" dur="500"/>
                                        <p:tgtEl>
                                          <p:spTgt spid="7172">
                                            <p:bg/>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172">
                                            <p:txEl>
                                              <p:pRg st="0" end="0"/>
                                            </p:txEl>
                                          </p:spTgt>
                                        </p:tgtEl>
                                        <p:attrNameLst>
                                          <p:attrName>style.visibility</p:attrName>
                                        </p:attrNameLst>
                                      </p:cBhvr>
                                      <p:to>
                                        <p:strVal val="visible"/>
                                      </p:to>
                                    </p:set>
                                    <p:animEffect transition="in" filter="wipe(left)">
                                      <p:cBhvr>
                                        <p:cTn id="15" dur="500"/>
                                        <p:tgtEl>
                                          <p:spTgt spid="717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173"/>
                                        </p:tgtEl>
                                        <p:attrNameLst>
                                          <p:attrName>style.visibility</p:attrName>
                                        </p:attrNameLst>
                                      </p:cBhvr>
                                      <p:to>
                                        <p:strVal val="visible"/>
                                      </p:to>
                                    </p:set>
                                    <p:animEffect transition="in" filter="slide(fromBottom)">
                                      <p:cBhvr>
                                        <p:cTn id="20" dur="500"/>
                                        <p:tgtEl>
                                          <p:spTgt spid="7173"/>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Effect transition="in" filter="wedge">
                                      <p:cBhvr>
                                        <p:cTn id="25"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autoUpdateAnimBg="0"/>
      <p:bldP spid="7172" grpId="0" build="allAtOnce"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683568" y="5877272"/>
            <a:ext cx="2819400" cy="381000"/>
          </a:xfrm>
          <a:prstGeom prst="rect">
            <a:avLst/>
          </a:prstGeom>
          <a:noFill/>
          <a:ln w="9525">
            <a:noFill/>
            <a:miter lim="800000"/>
            <a:headEnd/>
            <a:tailEnd/>
          </a:ln>
          <a:effectLst/>
        </p:spPr>
        <p:txBody>
          <a:bodyPr/>
          <a:lstStyle/>
          <a:p>
            <a:pPr marL="342900" indent="-342900" algn="ctr">
              <a:spcBef>
                <a:spcPct val="20000"/>
              </a:spcBef>
              <a:buClr>
                <a:schemeClr val="accent1"/>
              </a:buClr>
              <a:buSzPct val="65000"/>
              <a:buFont typeface="Wingdings" pitchFamily="2" charset="2"/>
              <a:buNone/>
            </a:pPr>
            <a:r>
              <a:rPr lang="zh-CN" altLang="en-US" sz="1600" b="1" dirty="0"/>
              <a:t>太平天国农民运动风起云涌</a:t>
            </a:r>
            <a:endParaRPr lang="zh-CN" altLang="en-US" sz="1600" dirty="0"/>
          </a:p>
        </p:txBody>
      </p:sp>
      <p:sp>
        <p:nvSpPr>
          <p:cNvPr id="44038" name="Rectangle 6"/>
          <p:cNvSpPr>
            <a:spLocks noChangeArrowheads="1"/>
          </p:cNvSpPr>
          <p:nvPr/>
        </p:nvSpPr>
        <p:spPr bwMode="auto">
          <a:xfrm>
            <a:off x="5148064" y="6309320"/>
            <a:ext cx="2736304" cy="3810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zh-CN" altLang="en-US" sz="2400" b="1" dirty="0"/>
              <a:t>两次鸦片战争战败</a:t>
            </a:r>
          </a:p>
        </p:txBody>
      </p:sp>
      <p:sp>
        <p:nvSpPr>
          <p:cNvPr id="44039" name="Rectangle 7"/>
          <p:cNvSpPr>
            <a:spLocks noGrp="1" noChangeArrowheads="1"/>
          </p:cNvSpPr>
          <p:nvPr>
            <p:ph sz="quarter" idx="1"/>
          </p:nvPr>
        </p:nvSpPr>
        <p:spPr>
          <a:xfrm>
            <a:off x="251520" y="1700808"/>
            <a:ext cx="8303840" cy="838200"/>
          </a:xfrm>
        </p:spPr>
        <p:txBody>
          <a:bodyPr/>
          <a:lstStyle/>
          <a:p>
            <a:r>
              <a:rPr lang="zh-CN" altLang="en-US" sz="2400" b="1" dirty="0">
                <a:solidFill>
                  <a:srgbClr val="FF0000"/>
                </a:solidFill>
              </a:rPr>
              <a:t>洋务运动</a:t>
            </a:r>
            <a:r>
              <a:rPr lang="zh-CN" altLang="en-US" sz="2400" b="1" dirty="0"/>
              <a:t>是在19世纪60年代初清政府镇压太平天国起义的过程中和第二次鸦片战争结束后兴起的。</a:t>
            </a:r>
          </a:p>
        </p:txBody>
      </p:sp>
      <p:pic>
        <p:nvPicPr>
          <p:cNvPr id="44034" name="Picture 2" descr="太平天国"/>
          <p:cNvPicPr>
            <a:picLocks noChangeAspect="1" noChangeArrowheads="1"/>
          </p:cNvPicPr>
          <p:nvPr/>
        </p:nvPicPr>
        <p:blipFill>
          <a:blip r:embed="rId2" cstate="print"/>
          <a:srcRect/>
          <a:stretch>
            <a:fillRect/>
          </a:stretch>
        </p:blipFill>
        <p:spPr bwMode="auto">
          <a:xfrm>
            <a:off x="251520" y="2852936"/>
            <a:ext cx="4241503" cy="3048971"/>
          </a:xfrm>
          <a:prstGeom prst="rect">
            <a:avLst/>
          </a:prstGeom>
          <a:noFill/>
          <a:ln w="9525">
            <a:noFill/>
            <a:miter lim="800000"/>
            <a:headEnd/>
            <a:tailEnd/>
          </a:ln>
        </p:spPr>
      </p:pic>
      <p:pic>
        <p:nvPicPr>
          <p:cNvPr id="44036" name="Picture 4" descr="u=4101180576,997287458&amp;fm=21&amp;gp=0"/>
          <p:cNvPicPr>
            <a:picLocks noChangeAspect="1" noChangeArrowheads="1"/>
          </p:cNvPicPr>
          <p:nvPr/>
        </p:nvPicPr>
        <p:blipFill>
          <a:blip r:embed="rId3" cstate="print"/>
          <a:srcRect/>
          <a:stretch>
            <a:fillRect/>
          </a:stretch>
        </p:blipFill>
        <p:spPr bwMode="auto">
          <a:xfrm>
            <a:off x="4572000" y="3501008"/>
            <a:ext cx="4419804" cy="2727168"/>
          </a:xfrm>
          <a:prstGeom prst="rect">
            <a:avLst/>
          </a:prstGeom>
          <a:noFill/>
          <a:ln w="9525">
            <a:noFill/>
            <a:miter lim="800000"/>
            <a:headEnd/>
            <a:tailEnd/>
          </a:ln>
        </p:spPr>
      </p:pic>
      <p:sp>
        <p:nvSpPr>
          <p:cNvPr id="9" name="标题 1"/>
          <p:cNvSpPr>
            <a:spLocks noGrp="1"/>
          </p:cNvSpPr>
          <p:nvPr>
            <p:ph type="title"/>
          </p:nvPr>
        </p:nvSpPr>
        <p:spPr>
          <a:xfrm>
            <a:off x="323528" y="274638"/>
            <a:ext cx="8363272" cy="850106"/>
          </a:xfrm>
        </p:spPr>
        <p:txBody>
          <a:bodyPr>
            <a:normAutofit/>
          </a:bodyPr>
          <a:lstStyle/>
          <a:p>
            <a:r>
              <a:rPr lang="zh-CN" altLang="en-US" sz="4400" b="1" dirty="0" smtClean="0"/>
              <a:t>二、洋务运动的兴衰</a:t>
            </a:r>
            <a:endParaRPr lang="zh-CN" altLang="en-US" sz="4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395536" y="3501008"/>
            <a:ext cx="5090864" cy="2213992"/>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为了挽救清政府的统治危机，封建统治阶级中的部分成员主张引进、仿造西方的武器装备和学习西方的科学技术，创设近代企业、兴办洋务。这些官员被称为“洋务派”。</a:t>
            </a:r>
          </a:p>
        </p:txBody>
      </p:sp>
      <p:sp>
        <p:nvSpPr>
          <p:cNvPr id="46085" name="Rectangle 5"/>
          <p:cNvSpPr>
            <a:spLocks noGrp="1" noChangeArrowheads="1"/>
          </p:cNvSpPr>
          <p:nvPr>
            <p:ph type="title"/>
          </p:nvPr>
        </p:nvSpPr>
        <p:spPr>
          <a:xfrm>
            <a:off x="467544" y="277813"/>
            <a:ext cx="8219256" cy="1474787"/>
          </a:xfrm>
          <a:noFill/>
          <a:ln/>
        </p:spPr>
        <p:txBody>
          <a:bodyPr/>
          <a:lstStyle/>
          <a:p>
            <a:r>
              <a:rPr lang="zh-CN" altLang="en-US" sz="4000" b="1" dirty="0"/>
              <a:t>（一</a:t>
            </a:r>
            <a:r>
              <a:rPr lang="en-US" sz="4000" b="1" dirty="0"/>
              <a:t>）</a:t>
            </a:r>
            <a:r>
              <a:rPr lang="zh-CN" altLang="en-US" sz="4000" b="1" dirty="0"/>
              <a:t>洋务运动的代表、动机和指导思想</a:t>
            </a:r>
          </a:p>
        </p:txBody>
      </p:sp>
      <p:sp>
        <p:nvSpPr>
          <p:cNvPr id="6" name="矩形 5"/>
          <p:cNvSpPr/>
          <p:nvPr/>
        </p:nvSpPr>
        <p:spPr>
          <a:xfrm>
            <a:off x="755576" y="2420888"/>
            <a:ext cx="3096344" cy="677108"/>
          </a:xfrm>
          <a:prstGeom prst="rect">
            <a:avLst/>
          </a:prstGeom>
        </p:spPr>
        <p:txBody>
          <a:bodyPr wrap="square">
            <a:spAutoFit/>
          </a:bodyPr>
          <a:lstStyle/>
          <a:p>
            <a:pPr lvl="0"/>
            <a:r>
              <a:rPr lang="en-US" altLang="zh-CN" sz="3800" b="1" dirty="0" smtClean="0">
                <a:solidFill>
                  <a:srgbClr val="002060"/>
                </a:solidFill>
                <a:latin typeface="Garamond" pitchFamily="18" charset="0"/>
              </a:rPr>
              <a:t>1</a:t>
            </a:r>
            <a:r>
              <a:rPr lang="zh-CN" altLang="en-US" sz="3800" b="1" dirty="0" smtClean="0">
                <a:solidFill>
                  <a:srgbClr val="002060"/>
                </a:solidFill>
                <a:latin typeface="Garamond" pitchFamily="18" charset="0"/>
              </a:rPr>
              <a:t>、洋务派</a:t>
            </a:r>
            <a:endParaRPr lang="zh-CN" altLang="en-US" sz="3800" b="1" dirty="0">
              <a:solidFill>
                <a:srgbClr val="002060"/>
              </a:solidFill>
              <a:latin typeface="Garamond"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156176" y="404664"/>
            <a:ext cx="1829024" cy="2797279"/>
            <a:chOff x="3275856" y="332656"/>
            <a:chExt cx="1829024" cy="2797279"/>
          </a:xfrm>
        </p:grpSpPr>
        <p:sp>
          <p:nvSpPr>
            <p:cNvPr id="47111" name="Rectangle 7"/>
            <p:cNvSpPr>
              <a:spLocks noChangeArrowheads="1"/>
            </p:cNvSpPr>
            <p:nvPr/>
          </p:nvSpPr>
          <p:spPr bwMode="auto">
            <a:xfrm>
              <a:off x="3491880" y="2852936"/>
              <a:ext cx="1584176" cy="276999"/>
            </a:xfrm>
            <a:prstGeom prst="rect">
              <a:avLst/>
            </a:prstGeom>
            <a:noFill/>
            <a:ln w="9525">
              <a:noFill/>
              <a:miter lim="800000"/>
              <a:headEnd/>
              <a:tailEnd/>
            </a:ln>
            <a:effectLst/>
          </p:spPr>
          <p:txBody>
            <a:bodyPr wrap="square">
              <a:spAutoFit/>
            </a:bodyPr>
            <a:lstStyle/>
            <a:p>
              <a:r>
                <a:rPr lang="zh-CN" altLang="en-US" sz="1200" b="1" dirty="0" smtClean="0">
                  <a:ea typeface="楷体_GB2312" pitchFamily="49" charset="-122"/>
                </a:rPr>
                <a:t>奕</a:t>
              </a:r>
              <a:r>
                <a:rPr lang="zh-CN" altLang="en-US" sz="1200" b="1" dirty="0" smtClean="0"/>
                <a:t>䜣</a:t>
              </a:r>
              <a:r>
                <a:rPr lang="zh-CN" altLang="en-US" sz="1200" dirty="0" smtClean="0"/>
                <a:t> </a:t>
              </a:r>
              <a:r>
                <a:rPr lang="zh-CN" altLang="en-US" sz="1200" b="1" dirty="0" smtClean="0">
                  <a:ea typeface="楷体_GB2312" pitchFamily="49" charset="-122"/>
                </a:rPr>
                <a:t>（</a:t>
              </a:r>
              <a:r>
                <a:rPr lang="en-US" altLang="zh-CN" sz="1200" b="1" dirty="0" smtClean="0">
                  <a:ea typeface="楷体_GB2312" pitchFamily="49" charset="-122"/>
                </a:rPr>
                <a:t>1833--1898</a:t>
              </a:r>
              <a:r>
                <a:rPr lang="zh-CN" altLang="en-US" sz="1200" b="1" dirty="0" smtClean="0">
                  <a:ea typeface="楷体_GB2312" pitchFamily="49" charset="-122"/>
                </a:rPr>
                <a:t>） </a:t>
              </a:r>
              <a:endParaRPr lang="zh-CN" altLang="en-US" sz="1200" b="1" dirty="0">
                <a:ea typeface="楷体_GB2312" pitchFamily="49" charset="-122"/>
              </a:endParaRPr>
            </a:p>
          </p:txBody>
        </p:sp>
        <p:pic>
          <p:nvPicPr>
            <p:cNvPr id="47112" name="Picture 8" descr="未标题-1"/>
            <p:cNvPicPr>
              <a:picLocks noChangeAspect="1" noChangeArrowheads="1"/>
            </p:cNvPicPr>
            <p:nvPr/>
          </p:nvPicPr>
          <p:blipFill>
            <a:blip r:embed="rId2" cstate="print"/>
            <a:srcRect/>
            <a:stretch>
              <a:fillRect/>
            </a:stretch>
          </p:blipFill>
          <p:spPr bwMode="auto">
            <a:xfrm>
              <a:off x="3275856" y="332656"/>
              <a:ext cx="1829024" cy="2487003"/>
            </a:xfrm>
            <a:prstGeom prst="rect">
              <a:avLst/>
            </a:prstGeom>
            <a:noFill/>
            <a:ln w="9525">
              <a:noFill/>
              <a:miter lim="800000"/>
              <a:headEnd/>
              <a:tailEnd/>
            </a:ln>
          </p:spPr>
        </p:pic>
      </p:grpSp>
      <p:grpSp>
        <p:nvGrpSpPr>
          <p:cNvPr id="18" name="组合 17"/>
          <p:cNvGrpSpPr/>
          <p:nvPr/>
        </p:nvGrpSpPr>
        <p:grpSpPr>
          <a:xfrm>
            <a:off x="179512" y="3645024"/>
            <a:ext cx="2096671" cy="2949312"/>
            <a:chOff x="179512" y="3645024"/>
            <a:chExt cx="2096671" cy="2866356"/>
          </a:xfrm>
        </p:grpSpPr>
        <p:sp>
          <p:nvSpPr>
            <p:cNvPr id="47106" name="Rectangle 2"/>
            <p:cNvSpPr>
              <a:spLocks noChangeArrowheads="1"/>
            </p:cNvSpPr>
            <p:nvPr/>
          </p:nvSpPr>
          <p:spPr bwMode="auto">
            <a:xfrm>
              <a:off x="467544" y="6234381"/>
              <a:ext cx="1584176" cy="276999"/>
            </a:xfrm>
            <a:prstGeom prst="rect">
              <a:avLst/>
            </a:prstGeom>
            <a:noFill/>
            <a:ln w="9525">
              <a:noFill/>
              <a:miter lim="800000"/>
              <a:headEnd/>
              <a:tailEnd/>
            </a:ln>
            <a:effectLst/>
          </p:spPr>
          <p:txBody>
            <a:bodyPr wrap="square">
              <a:spAutoFit/>
            </a:bodyPr>
            <a:lstStyle/>
            <a:p>
              <a:r>
                <a:rPr lang="zh-CN" altLang="en-US" sz="1200" b="1" dirty="0" smtClean="0"/>
                <a:t>曾国藩（</a:t>
              </a:r>
              <a:r>
                <a:rPr lang="en-US" altLang="zh-CN" sz="1200" b="1" dirty="0" smtClean="0"/>
                <a:t>1811--1872</a:t>
              </a:r>
              <a:r>
                <a:rPr lang="zh-CN" altLang="en-US" sz="1200" b="1" dirty="0" smtClean="0"/>
                <a:t>）</a:t>
              </a:r>
              <a:endParaRPr lang="zh-CN" altLang="en-US" sz="1200" b="1" dirty="0"/>
            </a:p>
          </p:txBody>
        </p:sp>
        <p:pic>
          <p:nvPicPr>
            <p:cNvPr id="47113" name="Picture 9" descr="曾国藩"/>
            <p:cNvPicPr>
              <a:picLocks noChangeAspect="1" noChangeArrowheads="1"/>
            </p:cNvPicPr>
            <p:nvPr/>
          </p:nvPicPr>
          <p:blipFill>
            <a:blip r:embed="rId3" cstate="print"/>
            <a:srcRect/>
            <a:stretch>
              <a:fillRect/>
            </a:stretch>
          </p:blipFill>
          <p:spPr bwMode="auto">
            <a:xfrm>
              <a:off x="179512" y="3645024"/>
              <a:ext cx="2096671" cy="2635696"/>
            </a:xfrm>
            <a:prstGeom prst="rect">
              <a:avLst/>
            </a:prstGeom>
            <a:noFill/>
            <a:ln w="9525">
              <a:noFill/>
              <a:miter lim="800000"/>
              <a:headEnd/>
              <a:tailEnd/>
            </a:ln>
          </p:spPr>
        </p:pic>
      </p:grpSp>
      <p:sp>
        <p:nvSpPr>
          <p:cNvPr id="47108" name="Rectangle 4"/>
          <p:cNvSpPr>
            <a:spLocks noChangeArrowheads="1"/>
          </p:cNvSpPr>
          <p:nvPr/>
        </p:nvSpPr>
        <p:spPr bwMode="auto">
          <a:xfrm>
            <a:off x="2771800" y="6381328"/>
            <a:ext cx="1583432" cy="276999"/>
          </a:xfrm>
          <a:prstGeom prst="rect">
            <a:avLst/>
          </a:prstGeom>
          <a:noFill/>
          <a:ln w="9525">
            <a:noFill/>
            <a:miter lim="800000"/>
            <a:headEnd/>
            <a:tailEnd/>
          </a:ln>
          <a:effectLst/>
        </p:spPr>
        <p:txBody>
          <a:bodyPr wrap="square">
            <a:spAutoFit/>
          </a:bodyPr>
          <a:lstStyle/>
          <a:p>
            <a:r>
              <a:rPr lang="zh-CN" altLang="en-US" sz="1200" b="1" dirty="0" smtClean="0"/>
              <a:t>李鸿章（</a:t>
            </a:r>
            <a:r>
              <a:rPr lang="en-US" altLang="zh-CN" sz="1200" b="1" dirty="0" smtClean="0"/>
              <a:t>1823--1901</a:t>
            </a:r>
            <a:r>
              <a:rPr lang="zh-CN" altLang="en-US" sz="1200" b="1" dirty="0" smtClean="0"/>
              <a:t>） </a:t>
            </a:r>
          </a:p>
        </p:txBody>
      </p:sp>
      <p:pic>
        <p:nvPicPr>
          <p:cNvPr id="47114" name="Picture 10" descr="李鸿章"/>
          <p:cNvPicPr>
            <a:picLocks noChangeAspect="1" noChangeArrowheads="1"/>
          </p:cNvPicPr>
          <p:nvPr/>
        </p:nvPicPr>
        <p:blipFill>
          <a:blip r:embed="rId4" cstate="print"/>
          <a:srcRect/>
          <a:stretch>
            <a:fillRect/>
          </a:stretch>
        </p:blipFill>
        <p:spPr bwMode="auto">
          <a:xfrm>
            <a:off x="2483768" y="3573016"/>
            <a:ext cx="2016224" cy="2736304"/>
          </a:xfrm>
          <a:prstGeom prst="rect">
            <a:avLst/>
          </a:prstGeom>
          <a:noFill/>
          <a:ln w="9525">
            <a:noFill/>
            <a:miter lim="800000"/>
            <a:headEnd/>
            <a:tailEnd/>
          </a:ln>
        </p:spPr>
      </p:pic>
      <p:sp>
        <p:nvSpPr>
          <p:cNvPr id="47107" name="Rectangle 3"/>
          <p:cNvSpPr>
            <a:spLocks noChangeArrowheads="1"/>
          </p:cNvSpPr>
          <p:nvPr/>
        </p:nvSpPr>
        <p:spPr bwMode="auto">
          <a:xfrm>
            <a:off x="4932040" y="6309320"/>
            <a:ext cx="1584176" cy="276999"/>
          </a:xfrm>
          <a:prstGeom prst="rect">
            <a:avLst/>
          </a:prstGeom>
          <a:noFill/>
          <a:ln w="9525">
            <a:noFill/>
            <a:miter lim="800000"/>
            <a:headEnd/>
            <a:tailEnd/>
          </a:ln>
          <a:effectLst/>
        </p:spPr>
        <p:txBody>
          <a:bodyPr wrap="square">
            <a:spAutoFit/>
          </a:bodyPr>
          <a:lstStyle/>
          <a:p>
            <a:r>
              <a:rPr lang="zh-CN" altLang="en-US" sz="1200" b="1" dirty="0" smtClean="0"/>
              <a:t>左宗棠（</a:t>
            </a:r>
            <a:r>
              <a:rPr lang="en-US" altLang="zh-CN" sz="1200" b="1" dirty="0" smtClean="0"/>
              <a:t>1812--1885</a:t>
            </a:r>
            <a:r>
              <a:rPr lang="zh-CN" altLang="en-US" sz="1200" b="1" dirty="0" smtClean="0"/>
              <a:t>） </a:t>
            </a:r>
          </a:p>
        </p:txBody>
      </p:sp>
      <p:pic>
        <p:nvPicPr>
          <p:cNvPr id="47109" name="Picture 5" descr="未标题-1"/>
          <p:cNvPicPr>
            <a:picLocks noChangeAspect="1" noChangeArrowheads="1"/>
          </p:cNvPicPr>
          <p:nvPr/>
        </p:nvPicPr>
        <p:blipFill>
          <a:blip r:embed="rId5" cstate="print"/>
          <a:srcRect/>
          <a:stretch>
            <a:fillRect/>
          </a:stretch>
        </p:blipFill>
        <p:spPr bwMode="auto">
          <a:xfrm>
            <a:off x="4716016" y="3573016"/>
            <a:ext cx="2088232" cy="2706890"/>
          </a:xfrm>
          <a:prstGeom prst="rect">
            <a:avLst/>
          </a:prstGeom>
          <a:noFill/>
          <a:ln w="9525">
            <a:noFill/>
            <a:miter lim="800000"/>
            <a:headEnd/>
            <a:tailEnd/>
          </a:ln>
        </p:spPr>
      </p:pic>
      <p:grpSp>
        <p:nvGrpSpPr>
          <p:cNvPr id="15" name="组合 14"/>
          <p:cNvGrpSpPr/>
          <p:nvPr/>
        </p:nvGrpSpPr>
        <p:grpSpPr>
          <a:xfrm>
            <a:off x="7020272" y="3573016"/>
            <a:ext cx="1961803" cy="2941295"/>
            <a:chOff x="7020272" y="3573016"/>
            <a:chExt cx="1961803" cy="2941295"/>
          </a:xfrm>
        </p:grpSpPr>
        <p:sp>
          <p:nvSpPr>
            <p:cNvPr id="47110" name="Rectangle 6"/>
            <p:cNvSpPr>
              <a:spLocks noChangeArrowheads="1"/>
            </p:cNvSpPr>
            <p:nvPr/>
          </p:nvSpPr>
          <p:spPr bwMode="auto">
            <a:xfrm>
              <a:off x="7164288" y="6237312"/>
              <a:ext cx="1728192" cy="276999"/>
            </a:xfrm>
            <a:prstGeom prst="rect">
              <a:avLst/>
            </a:prstGeom>
            <a:noFill/>
            <a:ln w="9525">
              <a:noFill/>
              <a:miter lim="800000"/>
              <a:headEnd/>
              <a:tailEnd/>
            </a:ln>
            <a:effectLst/>
          </p:spPr>
          <p:txBody>
            <a:bodyPr wrap="square">
              <a:spAutoFit/>
            </a:bodyPr>
            <a:lstStyle/>
            <a:p>
              <a:r>
                <a:rPr lang="zh-CN" altLang="en-US" sz="1200" b="1" dirty="0" smtClean="0"/>
                <a:t>张之洞（</a:t>
              </a:r>
              <a:r>
                <a:rPr lang="en-US" altLang="zh-CN" sz="1200" b="1" dirty="0" smtClean="0"/>
                <a:t>1837--1909</a:t>
              </a:r>
              <a:r>
                <a:rPr lang="zh-CN" altLang="en-US" sz="1200" b="1" dirty="0" smtClean="0"/>
                <a:t>） </a:t>
              </a:r>
            </a:p>
          </p:txBody>
        </p:sp>
        <p:pic>
          <p:nvPicPr>
            <p:cNvPr id="47115" name="Picture 11" descr="张之洞"/>
            <p:cNvPicPr>
              <a:picLocks noChangeAspect="1" noChangeArrowheads="1"/>
            </p:cNvPicPr>
            <p:nvPr/>
          </p:nvPicPr>
          <p:blipFill>
            <a:blip r:embed="rId6" cstate="print"/>
            <a:srcRect l="33522" r="17331" b="56009"/>
            <a:stretch>
              <a:fillRect/>
            </a:stretch>
          </p:blipFill>
          <p:spPr bwMode="auto">
            <a:xfrm>
              <a:off x="7020272" y="3573016"/>
              <a:ext cx="1961803" cy="2664296"/>
            </a:xfrm>
            <a:prstGeom prst="rect">
              <a:avLst/>
            </a:prstGeom>
            <a:noFill/>
            <a:ln w="9525">
              <a:noFill/>
              <a:miter lim="800000"/>
              <a:headEnd/>
              <a:tailEnd/>
            </a:ln>
          </p:spPr>
        </p:pic>
      </p:grpSp>
      <p:sp>
        <p:nvSpPr>
          <p:cNvPr id="47117" name="Rectangle 13"/>
          <p:cNvSpPr>
            <a:spLocks noChangeArrowheads="1"/>
          </p:cNvSpPr>
          <p:nvPr/>
        </p:nvSpPr>
        <p:spPr bwMode="auto">
          <a:xfrm>
            <a:off x="3675063" y="3246438"/>
            <a:ext cx="184150" cy="366712"/>
          </a:xfrm>
          <a:prstGeom prst="rect">
            <a:avLst/>
          </a:prstGeom>
          <a:noFill/>
          <a:ln w="9525">
            <a:noFill/>
            <a:miter lim="800000"/>
            <a:headEnd/>
            <a:tailEnd/>
          </a:ln>
          <a:effectLst/>
        </p:spPr>
        <p:txBody>
          <a:bodyPr wrap="none">
            <a:spAutoFit/>
          </a:bodyPr>
          <a:lstStyle/>
          <a:p>
            <a:endParaRPr lang="zh-CN" altLang="en-US" b="1">
              <a:effectLst>
                <a:outerShdw blurRad="38100" dist="38100" dir="2700000" algn="tl">
                  <a:srgbClr val="C0C0C0"/>
                </a:outerShdw>
              </a:effectLst>
            </a:endParaRPr>
          </a:p>
        </p:txBody>
      </p:sp>
      <p:sp>
        <p:nvSpPr>
          <p:cNvPr id="21" name="矩形 20"/>
          <p:cNvSpPr/>
          <p:nvPr/>
        </p:nvSpPr>
        <p:spPr>
          <a:xfrm>
            <a:off x="395536" y="836712"/>
            <a:ext cx="3600400" cy="769441"/>
          </a:xfrm>
          <a:prstGeom prst="rect">
            <a:avLst/>
          </a:prstGeom>
        </p:spPr>
        <p:txBody>
          <a:bodyPr wrap="square">
            <a:spAutoFit/>
          </a:bodyPr>
          <a:lstStyle/>
          <a:p>
            <a:pPr lvl="0"/>
            <a:r>
              <a:rPr lang="zh-CN" altLang="en-US" sz="4400" b="1" dirty="0" smtClean="0">
                <a:solidFill>
                  <a:srgbClr val="002060"/>
                </a:solidFill>
                <a:latin typeface="Garamond" pitchFamily="18" charset="0"/>
              </a:rPr>
              <a:t>中央：奕䜣</a:t>
            </a:r>
          </a:p>
        </p:txBody>
      </p:sp>
      <p:sp>
        <p:nvSpPr>
          <p:cNvPr id="22" name="矩形 21"/>
          <p:cNvSpPr/>
          <p:nvPr/>
        </p:nvSpPr>
        <p:spPr>
          <a:xfrm>
            <a:off x="395536" y="2132856"/>
            <a:ext cx="5688632" cy="1138773"/>
          </a:xfrm>
          <a:prstGeom prst="rect">
            <a:avLst/>
          </a:prstGeom>
        </p:spPr>
        <p:txBody>
          <a:bodyPr wrap="square">
            <a:spAutoFit/>
          </a:bodyPr>
          <a:lstStyle/>
          <a:p>
            <a:pPr lvl="0"/>
            <a:r>
              <a:rPr lang="zh-CN" altLang="en-US" sz="4400" b="1" dirty="0" smtClean="0">
                <a:solidFill>
                  <a:srgbClr val="002060"/>
                </a:solidFill>
                <a:latin typeface="Garamond" pitchFamily="18" charset="0"/>
              </a:rPr>
              <a:t>地方：</a:t>
            </a:r>
            <a:r>
              <a:rPr lang="zh-CN" altLang="en-US" sz="2400" b="1" dirty="0" smtClean="0">
                <a:solidFill>
                  <a:srgbClr val="002060"/>
                </a:solidFill>
                <a:latin typeface="Garamond" pitchFamily="18" charset="0"/>
              </a:rPr>
              <a:t>曾国藩、李鸿章、左宗棠、张之洞</a:t>
            </a:r>
            <a:endParaRPr lang="zh-CN" altLang="en-US" sz="2400" b="1" dirty="0">
              <a:solidFill>
                <a:srgbClr val="002060"/>
              </a:solidFill>
              <a:latin typeface="Garamond"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http://ec4.images-amazon.com/images/I/51j6LURkOjL._SL500_AA300_.jpg"/>
          <p:cNvPicPr>
            <a:picLocks noChangeAspect="1" noChangeArrowheads="1"/>
          </p:cNvPicPr>
          <p:nvPr/>
        </p:nvPicPr>
        <p:blipFill>
          <a:blip r:embed="rId2" cstate="print"/>
          <a:srcRect/>
          <a:stretch>
            <a:fillRect/>
          </a:stretch>
        </p:blipFill>
        <p:spPr bwMode="auto">
          <a:xfrm>
            <a:off x="6286500" y="188640"/>
            <a:ext cx="2857500" cy="2857500"/>
          </a:xfrm>
          <a:prstGeom prst="rect">
            <a:avLst/>
          </a:prstGeom>
          <a:noFill/>
        </p:spPr>
      </p:pic>
      <p:sp>
        <p:nvSpPr>
          <p:cNvPr id="48130" name="Rectangle 2"/>
          <p:cNvSpPr>
            <a:spLocks noGrp="1" noChangeArrowheads="1"/>
          </p:cNvSpPr>
          <p:nvPr>
            <p:ph sz="quarter" idx="1"/>
          </p:nvPr>
        </p:nvSpPr>
        <p:spPr>
          <a:xfrm>
            <a:off x="2771800" y="2492896"/>
            <a:ext cx="6192688" cy="3456384"/>
          </a:xfrm>
          <a:solidFill>
            <a:schemeClr val="bg1"/>
          </a:solidFill>
        </p:spPr>
        <p:txBody>
          <a:bodyPr>
            <a:noAutofit/>
          </a:bodyPr>
          <a:lstStyle/>
          <a:p>
            <a:r>
              <a:rPr lang="zh-CN" altLang="en-US" sz="2400" b="1" dirty="0">
                <a:latin typeface="+mn-ea"/>
              </a:rPr>
              <a:t>咸丰、同治、光绪三朝名王重臣，洋务运动的首领，为中国近代工业创始和中国教育的进步作出了贡献。</a:t>
            </a:r>
          </a:p>
          <a:p>
            <a:r>
              <a:rPr lang="zh-CN" altLang="en-US" sz="2400" b="1" dirty="0">
                <a:latin typeface="+mn-ea"/>
              </a:rPr>
              <a:t>晚清新式外交的开拓者，使清朝外交开始步入正轨并打开新局面。</a:t>
            </a:r>
          </a:p>
          <a:p>
            <a:r>
              <a:rPr lang="zh-CN" altLang="en-US" sz="2400" b="1" dirty="0">
                <a:latin typeface="+mn-ea"/>
              </a:rPr>
              <a:t>积极出谋献策镇压太平天国起义，挽救清朝的危局，迎来同治中兴。</a:t>
            </a:r>
          </a:p>
          <a:p>
            <a:r>
              <a:rPr lang="en-US" altLang="zh-CN" sz="2400" b="1" dirty="0">
                <a:latin typeface="+mn-ea"/>
              </a:rPr>
              <a:t>1898</a:t>
            </a:r>
            <a:r>
              <a:rPr lang="zh-CN" altLang="en-US" sz="2400" b="1" dirty="0">
                <a:latin typeface="+mn-ea"/>
              </a:rPr>
              <a:t>年戊戌变法之初病死。</a:t>
            </a:r>
          </a:p>
        </p:txBody>
      </p:sp>
      <p:grpSp>
        <p:nvGrpSpPr>
          <p:cNvPr id="7" name="组合 6"/>
          <p:cNvGrpSpPr/>
          <p:nvPr/>
        </p:nvGrpSpPr>
        <p:grpSpPr>
          <a:xfrm>
            <a:off x="251520" y="1700808"/>
            <a:ext cx="2376264" cy="3229327"/>
            <a:chOff x="179512" y="1556792"/>
            <a:chExt cx="2376264" cy="3229327"/>
          </a:xfrm>
        </p:grpSpPr>
        <p:pic>
          <p:nvPicPr>
            <p:cNvPr id="48131" name="Picture 3" descr="SC20050715160746703"/>
            <p:cNvPicPr>
              <a:picLocks noChangeAspect="1" noChangeArrowheads="1"/>
            </p:cNvPicPr>
            <p:nvPr/>
          </p:nvPicPr>
          <p:blipFill>
            <a:blip r:embed="rId3" cstate="print"/>
            <a:srcRect/>
            <a:stretch>
              <a:fillRect/>
            </a:stretch>
          </p:blipFill>
          <p:spPr bwMode="auto">
            <a:xfrm>
              <a:off x="179512" y="1556792"/>
              <a:ext cx="2376264" cy="2836168"/>
            </a:xfrm>
            <a:prstGeom prst="rect">
              <a:avLst/>
            </a:prstGeom>
            <a:noFill/>
            <a:ln w="9525">
              <a:noFill/>
              <a:miter lim="800000"/>
              <a:headEnd/>
              <a:tailEnd/>
            </a:ln>
          </p:spPr>
        </p:pic>
        <p:sp>
          <p:nvSpPr>
            <p:cNvPr id="48132" name="Text Box 4"/>
            <p:cNvSpPr txBox="1">
              <a:spLocks noChangeArrowheads="1"/>
            </p:cNvSpPr>
            <p:nvPr/>
          </p:nvSpPr>
          <p:spPr bwMode="auto">
            <a:xfrm>
              <a:off x="539552" y="4509120"/>
              <a:ext cx="1584176" cy="276999"/>
            </a:xfrm>
            <a:prstGeom prst="rect">
              <a:avLst/>
            </a:prstGeom>
            <a:noFill/>
            <a:ln w="9525">
              <a:noFill/>
              <a:miter lim="800000"/>
              <a:headEnd/>
              <a:tailEnd/>
            </a:ln>
            <a:effectLst/>
          </p:spPr>
          <p:txBody>
            <a:bodyPr wrap="square">
              <a:spAutoFit/>
            </a:bodyPr>
            <a:lstStyle/>
            <a:p>
              <a:r>
                <a:rPr lang="zh-CN" altLang="en-US" sz="1200" b="1" dirty="0">
                  <a:ea typeface="楷体_GB2312" pitchFamily="49" charset="-122"/>
                </a:rPr>
                <a:t>奕</a:t>
              </a:r>
              <a:r>
                <a:rPr lang="zh-CN" altLang="en-US" sz="1200" b="1" dirty="0"/>
                <a:t>䜣</a:t>
              </a:r>
              <a:r>
                <a:rPr lang="zh-CN" altLang="en-US" sz="1200" dirty="0"/>
                <a:t> </a:t>
              </a:r>
              <a:r>
                <a:rPr lang="zh-CN" altLang="en-US" sz="1200" b="1" dirty="0">
                  <a:ea typeface="楷体_GB2312" pitchFamily="49" charset="-122"/>
                </a:rPr>
                <a:t>（</a:t>
              </a:r>
              <a:r>
                <a:rPr lang="en-US" altLang="zh-CN" sz="1200" b="1" dirty="0">
                  <a:ea typeface="楷体_GB2312" pitchFamily="49" charset="-122"/>
                </a:rPr>
                <a:t>1833--1898</a:t>
              </a:r>
              <a:r>
                <a:rPr lang="zh-CN" altLang="en-US" sz="1200" b="1" dirty="0">
                  <a:ea typeface="楷体_GB2312" pitchFamily="49" charset="-122"/>
                </a:rPr>
                <a:t>） </a:t>
              </a: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516216" y="260648"/>
            <a:ext cx="2232248" cy="3085311"/>
            <a:chOff x="6516216" y="116632"/>
            <a:chExt cx="2232248" cy="3229327"/>
          </a:xfrm>
        </p:grpSpPr>
        <p:sp>
          <p:nvSpPr>
            <p:cNvPr id="49155" name="Text Box 3"/>
            <p:cNvSpPr txBox="1">
              <a:spLocks noChangeArrowheads="1"/>
            </p:cNvSpPr>
            <p:nvPr/>
          </p:nvSpPr>
          <p:spPr bwMode="auto">
            <a:xfrm>
              <a:off x="6876256" y="3068960"/>
              <a:ext cx="1619200" cy="276999"/>
            </a:xfrm>
            <a:prstGeom prst="rect">
              <a:avLst/>
            </a:prstGeom>
            <a:noFill/>
            <a:ln w="9525">
              <a:noFill/>
              <a:miter lim="800000"/>
              <a:headEnd/>
              <a:tailEnd/>
            </a:ln>
            <a:effectLst/>
          </p:spPr>
          <p:txBody>
            <a:bodyPr wrap="square">
              <a:spAutoFit/>
            </a:bodyPr>
            <a:lstStyle/>
            <a:p>
              <a:r>
                <a:rPr lang="zh-CN" altLang="en-US" sz="1200" b="1" dirty="0"/>
                <a:t>曾国藩（</a:t>
              </a:r>
              <a:r>
                <a:rPr lang="en-US" altLang="zh-CN" sz="1200" b="1" dirty="0"/>
                <a:t>1811--1872</a:t>
              </a:r>
              <a:r>
                <a:rPr lang="zh-CN" altLang="en-US" sz="1200" b="1" dirty="0"/>
                <a:t>）</a:t>
              </a:r>
            </a:p>
          </p:txBody>
        </p:sp>
        <p:pic>
          <p:nvPicPr>
            <p:cNvPr id="49156" name="Picture 4" descr="曾国藩"/>
            <p:cNvPicPr>
              <a:picLocks noChangeAspect="1" noChangeArrowheads="1"/>
            </p:cNvPicPr>
            <p:nvPr/>
          </p:nvPicPr>
          <p:blipFill>
            <a:blip r:embed="rId2" cstate="print"/>
            <a:srcRect/>
            <a:stretch>
              <a:fillRect/>
            </a:stretch>
          </p:blipFill>
          <p:spPr bwMode="auto">
            <a:xfrm>
              <a:off x="6516216" y="116632"/>
              <a:ext cx="2232248" cy="2946492"/>
            </a:xfrm>
            <a:prstGeom prst="rect">
              <a:avLst/>
            </a:prstGeom>
            <a:noFill/>
            <a:ln w="38100">
              <a:solidFill>
                <a:srgbClr val="FFFFFF"/>
              </a:solidFill>
              <a:miter lim="800000"/>
              <a:headEnd/>
              <a:tailEnd/>
            </a:ln>
          </p:spPr>
        </p:pic>
      </p:grpSp>
      <p:sp>
        <p:nvSpPr>
          <p:cNvPr id="49157" name="Rectangle 5"/>
          <p:cNvSpPr>
            <a:spLocks noChangeArrowheads="1"/>
          </p:cNvSpPr>
          <p:nvPr/>
        </p:nvSpPr>
        <p:spPr bwMode="auto">
          <a:xfrm>
            <a:off x="251520" y="381000"/>
            <a:ext cx="6454080" cy="1981200"/>
          </a:xfrm>
          <a:prstGeom prst="rect">
            <a:avLst/>
          </a:prstGeom>
          <a:solidFill>
            <a:schemeClr val="bg1"/>
          </a:solidFill>
          <a:ln w="9525">
            <a:noFill/>
            <a:miter lim="800000"/>
            <a:headEnd/>
            <a:tailEnd/>
          </a:ln>
          <a:effectLst/>
        </p:spPr>
        <p:txBody>
          <a:bodyPr/>
          <a:lstStyle/>
          <a:p>
            <a:pPr marL="342900" indent="-342900">
              <a:lnSpc>
                <a:spcPct val="80000"/>
              </a:lnSpc>
              <a:spcBef>
                <a:spcPct val="20000"/>
              </a:spcBef>
              <a:buClr>
                <a:schemeClr val="accent1"/>
              </a:buClr>
              <a:buSzPct val="65000"/>
              <a:buFont typeface="Wingdings" pitchFamily="2" charset="2"/>
              <a:buChar char="n"/>
            </a:pPr>
            <a:r>
              <a:rPr lang="zh-CN" altLang="en-US" sz="2600" b="1" dirty="0"/>
              <a:t>    宗宋弘汉，卫道崇文，继前儒事业</a:t>
            </a:r>
            <a:r>
              <a:rPr lang="en-US" altLang="zh-CN" sz="2600" b="1" dirty="0"/>
              <a:t>;</a:t>
            </a:r>
            <a:br>
              <a:rPr lang="en-US" altLang="zh-CN" sz="2600" b="1" dirty="0"/>
            </a:br>
            <a:r>
              <a:rPr lang="en-US" altLang="zh-CN" sz="2600" b="1" dirty="0"/>
              <a:t>    </a:t>
            </a:r>
            <a:r>
              <a:rPr lang="zh-CN" altLang="en-US" sz="2600" b="1" dirty="0"/>
              <a:t>救亡图强，兴工振教，启近代风流。</a:t>
            </a:r>
            <a:br>
              <a:rPr lang="zh-CN" altLang="en-US" sz="2600" b="1" dirty="0"/>
            </a:br>
            <a:r>
              <a:rPr lang="zh-CN" altLang="en-US" sz="2600" b="1" dirty="0"/>
              <a:t>         </a:t>
            </a:r>
            <a:r>
              <a:rPr lang="en-US" altLang="zh-CN" sz="2600" b="1" dirty="0" smtClean="0"/>
              <a:t>----</a:t>
            </a:r>
            <a:r>
              <a:rPr lang="zh-CN" altLang="en-US" sz="2600" b="1" dirty="0" smtClean="0"/>
              <a:t>全国</a:t>
            </a:r>
            <a:r>
              <a:rPr lang="zh-CN" altLang="en-US" sz="2600" b="1" dirty="0"/>
              <a:t>第一届曾国藩学术研讨会（</a:t>
            </a:r>
            <a:r>
              <a:rPr lang="en-US" altLang="zh-CN" sz="2600" b="1" dirty="0"/>
              <a:t>1995</a:t>
            </a:r>
            <a:r>
              <a:rPr lang="zh-CN" altLang="en-US" sz="2600" b="1" dirty="0"/>
              <a:t>年）</a:t>
            </a:r>
          </a:p>
        </p:txBody>
      </p:sp>
      <p:grpSp>
        <p:nvGrpSpPr>
          <p:cNvPr id="8" name="组合 7"/>
          <p:cNvGrpSpPr/>
          <p:nvPr/>
        </p:nvGrpSpPr>
        <p:grpSpPr>
          <a:xfrm>
            <a:off x="467544" y="2348880"/>
            <a:ext cx="2566988" cy="3661375"/>
            <a:chOff x="467544" y="2348880"/>
            <a:chExt cx="2566988" cy="3661375"/>
          </a:xfrm>
        </p:grpSpPr>
        <p:pic>
          <p:nvPicPr>
            <p:cNvPr id="49160" name="Picture 8" descr="SC20050715160748109"/>
            <p:cNvPicPr>
              <a:picLocks noChangeAspect="1" noChangeArrowheads="1"/>
            </p:cNvPicPr>
            <p:nvPr/>
          </p:nvPicPr>
          <p:blipFill>
            <a:blip r:embed="rId3" cstate="print"/>
            <a:srcRect/>
            <a:stretch>
              <a:fillRect/>
            </a:stretch>
          </p:blipFill>
          <p:spPr bwMode="auto">
            <a:xfrm>
              <a:off x="467544" y="2348880"/>
              <a:ext cx="2566988" cy="3352800"/>
            </a:xfrm>
            <a:prstGeom prst="rect">
              <a:avLst/>
            </a:prstGeom>
            <a:noFill/>
            <a:ln w="9525">
              <a:noFill/>
              <a:miter lim="800000"/>
              <a:headEnd/>
              <a:tailEnd/>
            </a:ln>
            <a:effectLst/>
          </p:spPr>
        </p:pic>
        <p:sp>
          <p:nvSpPr>
            <p:cNvPr id="49161" name="Rectangle 9"/>
            <p:cNvSpPr>
              <a:spLocks noChangeArrowheads="1"/>
            </p:cNvSpPr>
            <p:nvPr/>
          </p:nvSpPr>
          <p:spPr bwMode="auto">
            <a:xfrm>
              <a:off x="971600" y="5733256"/>
              <a:ext cx="1710725" cy="276999"/>
            </a:xfrm>
            <a:prstGeom prst="rect">
              <a:avLst/>
            </a:prstGeom>
            <a:noFill/>
            <a:ln w="9525">
              <a:noFill/>
              <a:miter lim="800000"/>
              <a:headEnd/>
              <a:tailEnd/>
            </a:ln>
            <a:effectLst/>
          </p:spPr>
          <p:txBody>
            <a:bodyPr wrap="none">
              <a:spAutoFit/>
            </a:bodyPr>
            <a:lstStyle/>
            <a:p>
              <a:r>
                <a:rPr lang="zh-CN" altLang="en-US" sz="1200" b="1" dirty="0"/>
                <a:t>左宗棠（</a:t>
              </a:r>
              <a:r>
                <a:rPr lang="en-US" altLang="zh-CN" sz="1200" b="1" dirty="0"/>
                <a:t>1812--1885</a:t>
              </a:r>
              <a:r>
                <a:rPr lang="zh-CN" altLang="en-US" sz="1200" b="1" dirty="0"/>
                <a:t>）</a:t>
              </a:r>
              <a:r>
                <a:rPr lang="zh-CN" altLang="en-US" sz="1200" dirty="0"/>
                <a:t> </a:t>
              </a:r>
            </a:p>
          </p:txBody>
        </p:sp>
      </p:grpSp>
      <p:sp>
        <p:nvSpPr>
          <p:cNvPr id="49162" name="Rectangle 10"/>
          <p:cNvSpPr>
            <a:spLocks noChangeArrowheads="1"/>
          </p:cNvSpPr>
          <p:nvPr/>
        </p:nvSpPr>
        <p:spPr bwMode="auto">
          <a:xfrm>
            <a:off x="3275856" y="3657600"/>
            <a:ext cx="5487144" cy="1828800"/>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t>“中兴清朝的名臣，求强求富的名贤，抗敌御辱的名将，一身清廉的“名宦”。</a:t>
            </a:r>
          </a:p>
          <a:p>
            <a:pPr marL="342900" indent="-342900">
              <a:lnSpc>
                <a:spcPct val="90000"/>
              </a:lnSpc>
              <a:spcBef>
                <a:spcPct val="20000"/>
              </a:spcBef>
              <a:buClr>
                <a:schemeClr val="accent1"/>
              </a:buClr>
              <a:buSzPct val="65000"/>
              <a:buFont typeface="Wingdings" pitchFamily="2" charset="2"/>
              <a:buChar char="n"/>
            </a:pPr>
            <a:r>
              <a:rPr lang="zh-CN" altLang="en-US" sz="2400" b="1" dirty="0"/>
              <a:t>                      </a:t>
            </a:r>
            <a:r>
              <a:rPr lang="en-US" altLang="zh-CN" sz="2400" b="1" dirty="0" smtClean="0"/>
              <a:t>----</a:t>
            </a:r>
            <a:r>
              <a:rPr lang="zh-CN" altLang="en-US" sz="2400" b="1" dirty="0" smtClean="0"/>
              <a:t>杨东梁</a:t>
            </a:r>
            <a:r>
              <a:rPr lang="zh-CN" altLang="en-US" b="1" dirty="0"/>
              <a:t>（中国人民大学清史研究所教授）</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3347864" y="548680"/>
            <a:ext cx="2376264" cy="2759968"/>
          </a:xfrm>
          <a:prstGeom prst="rect">
            <a:avLst/>
          </a:prstGeom>
          <a:solidFill>
            <a:schemeClr val="bg1"/>
          </a:solid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600" dirty="0"/>
              <a:t> </a:t>
            </a:r>
            <a:r>
              <a:rPr lang="zh-CN" altLang="en-US" sz="2600" b="1" dirty="0"/>
              <a:t>“吾敬李鸿章之才，吾惜李鸿章之识，吾悲李鸿章之遇”                   </a:t>
            </a:r>
          </a:p>
          <a:p>
            <a:pPr marL="342900" indent="-342900">
              <a:lnSpc>
                <a:spcPct val="90000"/>
              </a:lnSpc>
              <a:spcBef>
                <a:spcPct val="20000"/>
              </a:spcBef>
              <a:buClr>
                <a:schemeClr val="accent1"/>
              </a:buClr>
              <a:buSzPct val="65000"/>
              <a:buFont typeface="Wingdings" pitchFamily="2" charset="2"/>
              <a:buChar char="n"/>
            </a:pPr>
            <a:r>
              <a:rPr lang="zh-CN" altLang="en-US" sz="2600" b="1" dirty="0"/>
              <a:t>                             </a:t>
            </a:r>
            <a:r>
              <a:rPr lang="en-US" altLang="zh-CN" sz="2600" b="1" dirty="0" smtClean="0"/>
              <a:t>----</a:t>
            </a:r>
            <a:r>
              <a:rPr lang="zh-CN" altLang="en-US" sz="2600" b="1" dirty="0" smtClean="0"/>
              <a:t>梁启超</a:t>
            </a:r>
            <a:endParaRPr lang="zh-CN" altLang="en-US" sz="2600" dirty="0"/>
          </a:p>
        </p:txBody>
      </p:sp>
      <p:grpSp>
        <p:nvGrpSpPr>
          <p:cNvPr id="8" name="组合 7"/>
          <p:cNvGrpSpPr/>
          <p:nvPr/>
        </p:nvGrpSpPr>
        <p:grpSpPr>
          <a:xfrm>
            <a:off x="539552" y="692696"/>
            <a:ext cx="2438400" cy="3517359"/>
            <a:chOff x="539552" y="692696"/>
            <a:chExt cx="2438400" cy="3517359"/>
          </a:xfrm>
        </p:grpSpPr>
        <p:sp>
          <p:nvSpPr>
            <p:cNvPr id="51203" name="Text Box 3"/>
            <p:cNvSpPr txBox="1">
              <a:spLocks noChangeArrowheads="1"/>
            </p:cNvSpPr>
            <p:nvPr/>
          </p:nvSpPr>
          <p:spPr bwMode="auto">
            <a:xfrm>
              <a:off x="683568" y="3933056"/>
              <a:ext cx="1713931" cy="276999"/>
            </a:xfrm>
            <a:prstGeom prst="rect">
              <a:avLst/>
            </a:prstGeom>
            <a:noFill/>
            <a:ln w="9525">
              <a:noFill/>
              <a:miter lim="800000"/>
              <a:headEnd/>
              <a:tailEnd/>
            </a:ln>
            <a:effectLst/>
          </p:spPr>
          <p:txBody>
            <a:bodyPr wrap="none">
              <a:spAutoFit/>
            </a:bodyPr>
            <a:lstStyle/>
            <a:p>
              <a:r>
                <a:rPr lang="zh-CN" altLang="en-US" sz="1200" b="1" dirty="0">
                  <a:latin typeface="+mn-ea"/>
                </a:rPr>
                <a:t>李鸿章（</a:t>
              </a:r>
              <a:r>
                <a:rPr lang="en-US" altLang="zh-CN" sz="1200" b="1" dirty="0">
                  <a:latin typeface="+mn-ea"/>
                </a:rPr>
                <a:t>1823--1901</a:t>
              </a:r>
              <a:r>
                <a:rPr lang="zh-CN" altLang="en-US" sz="1200" b="1" dirty="0">
                  <a:latin typeface="+mn-ea"/>
                </a:rPr>
                <a:t>）</a:t>
              </a:r>
              <a:r>
                <a:rPr lang="zh-CN" altLang="en-US" sz="1200" dirty="0">
                  <a:latin typeface="+mn-ea"/>
                </a:rPr>
                <a:t> </a:t>
              </a:r>
            </a:p>
          </p:txBody>
        </p:sp>
        <p:pic>
          <p:nvPicPr>
            <p:cNvPr id="51205" name="Picture 5" descr="960a304e251f95ca41c481c0cb177f3e67095296"/>
            <p:cNvPicPr>
              <a:picLocks noChangeAspect="1" noChangeArrowheads="1"/>
            </p:cNvPicPr>
            <p:nvPr/>
          </p:nvPicPr>
          <p:blipFill>
            <a:blip r:embed="rId2" cstate="print"/>
            <a:srcRect/>
            <a:stretch>
              <a:fillRect/>
            </a:stretch>
          </p:blipFill>
          <p:spPr bwMode="auto">
            <a:xfrm>
              <a:off x="539552" y="692696"/>
              <a:ext cx="2438400" cy="3200400"/>
            </a:xfrm>
            <a:prstGeom prst="rect">
              <a:avLst/>
            </a:prstGeom>
            <a:noFill/>
            <a:ln w="9525">
              <a:noFill/>
              <a:miter lim="800000"/>
              <a:headEnd/>
              <a:tailEnd/>
            </a:ln>
          </p:spPr>
        </p:pic>
      </p:grpSp>
      <p:grpSp>
        <p:nvGrpSpPr>
          <p:cNvPr id="9" name="组合 8"/>
          <p:cNvGrpSpPr/>
          <p:nvPr/>
        </p:nvGrpSpPr>
        <p:grpSpPr>
          <a:xfrm>
            <a:off x="5943600" y="1752600"/>
            <a:ext cx="2519363" cy="3295709"/>
            <a:chOff x="5943600" y="1752600"/>
            <a:chExt cx="2519363" cy="3295709"/>
          </a:xfrm>
        </p:grpSpPr>
        <p:pic>
          <p:nvPicPr>
            <p:cNvPr id="51208" name="Picture 8" descr="d0526df01cae6695a50f5243"/>
            <p:cNvPicPr>
              <a:picLocks noChangeAspect="1" noChangeArrowheads="1"/>
            </p:cNvPicPr>
            <p:nvPr/>
          </p:nvPicPr>
          <p:blipFill>
            <a:blip r:embed="rId3" cstate="print"/>
            <a:srcRect/>
            <a:stretch>
              <a:fillRect/>
            </a:stretch>
          </p:blipFill>
          <p:spPr bwMode="auto">
            <a:xfrm>
              <a:off x="5943600" y="1752600"/>
              <a:ext cx="2519363" cy="2895600"/>
            </a:xfrm>
            <a:prstGeom prst="rect">
              <a:avLst/>
            </a:prstGeom>
            <a:noFill/>
            <a:ln w="9525">
              <a:noFill/>
              <a:miter lim="800000"/>
              <a:headEnd/>
              <a:tailEnd/>
            </a:ln>
          </p:spPr>
        </p:pic>
        <p:sp>
          <p:nvSpPr>
            <p:cNvPr id="51209" name="Rectangle 9"/>
            <p:cNvSpPr>
              <a:spLocks noChangeArrowheads="1"/>
            </p:cNvSpPr>
            <p:nvPr/>
          </p:nvSpPr>
          <p:spPr bwMode="auto">
            <a:xfrm>
              <a:off x="6300192" y="4771310"/>
              <a:ext cx="1742785" cy="276999"/>
            </a:xfrm>
            <a:prstGeom prst="rect">
              <a:avLst/>
            </a:prstGeom>
            <a:noFill/>
            <a:ln w="9525">
              <a:noFill/>
              <a:miter lim="800000"/>
              <a:headEnd/>
              <a:tailEnd/>
            </a:ln>
            <a:effectLst/>
          </p:spPr>
          <p:txBody>
            <a:bodyPr wrap="none" anchor="ctr">
              <a:spAutoFit/>
            </a:bodyPr>
            <a:lstStyle/>
            <a:p>
              <a:r>
                <a:rPr lang="zh-CN" altLang="en-US" sz="1200" b="1" dirty="0">
                  <a:latin typeface="+mn-ea"/>
                </a:rPr>
                <a:t>张之洞（</a:t>
              </a:r>
              <a:r>
                <a:rPr lang="en-US" altLang="zh-CN" sz="1200" b="1" dirty="0">
                  <a:latin typeface="+mn-ea"/>
                </a:rPr>
                <a:t>1837--1909</a:t>
              </a:r>
              <a:r>
                <a:rPr lang="zh-CN" altLang="en-US" sz="1200" b="1" dirty="0">
                  <a:latin typeface="+mn-ea"/>
                </a:rPr>
                <a:t>） </a:t>
              </a:r>
            </a:p>
          </p:txBody>
        </p:sp>
      </p:grpSp>
      <p:sp>
        <p:nvSpPr>
          <p:cNvPr id="51210" name="Rectangle 10"/>
          <p:cNvSpPr>
            <a:spLocks noChangeArrowheads="1"/>
          </p:cNvSpPr>
          <p:nvPr/>
        </p:nvSpPr>
        <p:spPr bwMode="auto">
          <a:xfrm>
            <a:off x="395536" y="5334000"/>
            <a:ext cx="8215064" cy="949325"/>
          </a:xfrm>
          <a:prstGeom prst="rect">
            <a:avLst/>
          </a:prstGeom>
          <a:solidFill>
            <a:schemeClr val="bg1"/>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t>“提起中国民族工业，重工业不能忘记张之洞” 。</a:t>
            </a:r>
          </a:p>
          <a:p>
            <a:pPr marL="342900" indent="-342900">
              <a:spcBef>
                <a:spcPct val="20000"/>
              </a:spcBef>
              <a:buClr>
                <a:schemeClr val="accent1"/>
              </a:buClr>
              <a:buSzPct val="65000"/>
              <a:buFont typeface="Wingdings" pitchFamily="2" charset="2"/>
              <a:buChar char="n"/>
            </a:pPr>
            <a:r>
              <a:rPr lang="zh-CN" altLang="en-US" sz="2400" b="1" dirty="0"/>
              <a:t>                                                           </a:t>
            </a:r>
            <a:r>
              <a:rPr lang="en-US" altLang="zh-CN" sz="2400" b="1" dirty="0" smtClean="0"/>
              <a:t>----</a:t>
            </a:r>
            <a:r>
              <a:rPr lang="zh-CN" altLang="en-US" sz="2400" b="1" dirty="0" smtClean="0"/>
              <a:t>毛泽东</a:t>
            </a:r>
            <a:endParaRPr lang="zh-CN" altLang="en-US"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51520" y="457200"/>
            <a:ext cx="8511480" cy="762000"/>
          </a:xfrm>
        </p:spPr>
        <p:txBody>
          <a:bodyPr/>
          <a:lstStyle/>
          <a:p>
            <a:r>
              <a:rPr lang="zh-CN" altLang="en-US" b="1" dirty="0">
                <a:latin typeface="华文新魏" pitchFamily="2" charset="-122"/>
                <a:ea typeface="华文新魏" pitchFamily="2" charset="-122"/>
              </a:rPr>
              <a:t>2、洋务运动的动机</a:t>
            </a:r>
          </a:p>
        </p:txBody>
      </p:sp>
      <p:sp>
        <p:nvSpPr>
          <p:cNvPr id="53251" name="Rectangle 3"/>
          <p:cNvSpPr>
            <a:spLocks noGrp="1" noChangeArrowheads="1"/>
          </p:cNvSpPr>
          <p:nvPr>
            <p:ph sz="quarter" idx="1"/>
          </p:nvPr>
        </p:nvSpPr>
        <p:spPr>
          <a:xfrm>
            <a:off x="683568" y="1752600"/>
            <a:ext cx="3024336" cy="3980656"/>
          </a:xfrm>
          <a:noFill/>
          <a:ln/>
        </p:spPr>
        <p:txBody>
          <a:bodyPr>
            <a:normAutofit/>
          </a:bodyPr>
          <a:lstStyle/>
          <a:p>
            <a:r>
              <a:rPr lang="zh-CN" altLang="en-US" b="1" dirty="0"/>
              <a:t>①购买和制造洋枪洋炮以镇压农民起义；</a:t>
            </a:r>
          </a:p>
          <a:p>
            <a:r>
              <a:rPr lang="zh-CN" altLang="en-US" b="1" dirty="0"/>
              <a:t>②借此加强海防、边防；</a:t>
            </a:r>
          </a:p>
          <a:p>
            <a:r>
              <a:rPr lang="zh-CN" altLang="en-US" b="1" dirty="0"/>
              <a:t>③乘机发展本集团的政治、经济、军事实力。</a:t>
            </a:r>
          </a:p>
          <a:p>
            <a:endParaRPr lang="zh-CN" altLang="en-US" sz="3200" b="1" dirty="0">
              <a:latin typeface="华文新魏" pitchFamily="2" charset="-122"/>
              <a:ea typeface="华文新魏" pitchFamily="2" charset="-122"/>
            </a:endParaRPr>
          </a:p>
        </p:txBody>
      </p:sp>
      <p:grpSp>
        <p:nvGrpSpPr>
          <p:cNvPr id="6" name="组合 5"/>
          <p:cNvGrpSpPr/>
          <p:nvPr/>
        </p:nvGrpSpPr>
        <p:grpSpPr>
          <a:xfrm>
            <a:off x="4067944" y="3717032"/>
            <a:ext cx="3810000" cy="2509247"/>
            <a:chOff x="4067944" y="3717032"/>
            <a:chExt cx="3810000" cy="2509247"/>
          </a:xfrm>
        </p:grpSpPr>
        <p:pic>
          <p:nvPicPr>
            <p:cNvPr id="53252" name="Picture 4" descr="W020131128604307327653"/>
            <p:cNvPicPr>
              <a:picLocks noChangeAspect="1" noChangeArrowheads="1"/>
            </p:cNvPicPr>
            <p:nvPr/>
          </p:nvPicPr>
          <p:blipFill>
            <a:blip r:embed="rId2" cstate="print"/>
            <a:srcRect/>
            <a:stretch>
              <a:fillRect/>
            </a:stretch>
          </p:blipFill>
          <p:spPr bwMode="auto">
            <a:xfrm>
              <a:off x="4067944" y="3717032"/>
              <a:ext cx="3810000" cy="2209800"/>
            </a:xfrm>
            <a:prstGeom prst="rect">
              <a:avLst/>
            </a:prstGeom>
            <a:noFill/>
            <a:ln w="9525">
              <a:noFill/>
              <a:miter lim="800000"/>
              <a:headEnd/>
              <a:tailEnd/>
            </a:ln>
          </p:spPr>
        </p:pic>
        <p:sp>
          <p:nvSpPr>
            <p:cNvPr id="53253" name="Rectangle 5"/>
            <p:cNvSpPr>
              <a:spLocks noChangeArrowheads="1"/>
            </p:cNvSpPr>
            <p:nvPr/>
          </p:nvSpPr>
          <p:spPr bwMode="auto">
            <a:xfrm>
              <a:off x="4932040" y="5949280"/>
              <a:ext cx="2304256" cy="276999"/>
            </a:xfrm>
            <a:prstGeom prst="rect">
              <a:avLst/>
            </a:prstGeom>
            <a:noFill/>
            <a:ln w="9525">
              <a:noFill/>
              <a:miter lim="800000"/>
              <a:headEnd/>
              <a:tailEnd/>
            </a:ln>
            <a:effectLst/>
          </p:spPr>
          <p:txBody>
            <a:bodyPr wrap="square" anchor="ctr">
              <a:spAutoFit/>
            </a:bodyPr>
            <a:lstStyle/>
            <a:p>
              <a:r>
                <a:rPr lang="zh-CN" altLang="en-US" sz="1200" b="1" dirty="0"/>
                <a:t>张之洞在汉阳筹建的汉阳铁厂 </a:t>
              </a:r>
            </a:p>
          </p:txBody>
        </p:sp>
      </p:grpSp>
      <p:pic>
        <p:nvPicPr>
          <p:cNvPr id="7" name="Picture 2" descr="https://timgsa.baidu.com/timg?image&amp;quality=80&amp;size=b9999_10000&amp;sec=1523285084398&amp;di=532b82bfaac2abaeb13be5e0f58aa00f&amp;imgtype=jpg&amp;src=http%3A%2F%2Fimg2.imgtn.bdimg.com%2Fit%2Fu%3D2900969712%2C1056464467%26fm%3D214%26gp%3D0.jpg"/>
          <p:cNvPicPr>
            <a:picLocks noChangeAspect="1" noChangeArrowheads="1"/>
          </p:cNvPicPr>
          <p:nvPr/>
        </p:nvPicPr>
        <p:blipFill>
          <a:blip r:embed="rId3" cstate="print"/>
          <a:srcRect/>
          <a:stretch>
            <a:fillRect/>
          </a:stretch>
        </p:blipFill>
        <p:spPr bwMode="auto">
          <a:xfrm>
            <a:off x="5508104" y="836712"/>
            <a:ext cx="2752725" cy="1800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185" y="260639"/>
            <a:ext cx="1512511" cy="1296153"/>
            <a:chOff x="40" y="70"/>
            <a:chExt cx="1024" cy="1315"/>
          </a:xfrm>
        </p:grpSpPr>
        <p:pic>
          <p:nvPicPr>
            <p:cNvPr id="129027" name="Picture 3" descr="练习1"/>
            <p:cNvPicPr>
              <a:picLocks noChangeAspect="1" noChangeArrowheads="1"/>
            </p:cNvPicPr>
            <p:nvPr/>
          </p:nvPicPr>
          <p:blipFill>
            <a:blip r:embed="rId2" cstate="print"/>
            <a:srcRect/>
            <a:stretch>
              <a:fillRect/>
            </a:stretch>
          </p:blipFill>
          <p:spPr bwMode="auto">
            <a:xfrm>
              <a:off x="40" y="70"/>
              <a:ext cx="1024" cy="1315"/>
            </a:xfrm>
            <a:prstGeom prst="rect">
              <a:avLst/>
            </a:prstGeom>
            <a:noFill/>
            <a:ln w="9525">
              <a:noFill/>
              <a:miter lim="800000"/>
              <a:headEnd/>
              <a:tailEnd/>
            </a:ln>
          </p:spPr>
        </p:pic>
        <p:sp>
          <p:nvSpPr>
            <p:cNvPr id="129028" name="Rectangle 4" descr="信纸"/>
            <p:cNvSpPr>
              <a:spLocks noChangeArrowheads="1"/>
            </p:cNvSpPr>
            <p:nvPr/>
          </p:nvSpPr>
          <p:spPr bwMode="auto">
            <a:xfrm>
              <a:off x="161" y="350"/>
              <a:ext cx="708" cy="468"/>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pic>
        <p:nvPicPr>
          <p:cNvPr id="7" name="Picture 2" descr="https://timgsa.baidu.com/timg?image&amp;quality=80&amp;size=b9999_10000&amp;sec=1523285084398&amp;di=532b82bfaac2abaeb13be5e0f58aa00f&amp;imgtype=jpg&amp;src=http%3A%2F%2Fimg2.imgtn.bdimg.com%2Fit%2Fu%3D2900969712%2C1056464467%26fm%3D214%26gp%3D0.jpg"/>
          <p:cNvPicPr>
            <a:picLocks noChangeAspect="1" noChangeArrowheads="1"/>
          </p:cNvPicPr>
          <p:nvPr/>
        </p:nvPicPr>
        <p:blipFill>
          <a:blip r:embed="rId3" cstate="print"/>
          <a:srcRect/>
          <a:stretch>
            <a:fillRect/>
          </a:stretch>
        </p:blipFill>
        <p:spPr bwMode="auto">
          <a:xfrm>
            <a:off x="6732240" y="116632"/>
            <a:ext cx="2032645" cy="1329289"/>
          </a:xfrm>
          <a:prstGeom prst="rect">
            <a:avLst/>
          </a:prstGeom>
          <a:noFill/>
        </p:spPr>
      </p:pic>
      <p:sp>
        <p:nvSpPr>
          <p:cNvPr id="8" name="内容占位符 2"/>
          <p:cNvSpPr>
            <a:spLocks noGrp="1"/>
          </p:cNvSpPr>
          <p:nvPr>
            <p:ph sz="quarter" idx="1"/>
          </p:nvPr>
        </p:nvSpPr>
        <p:spPr>
          <a:xfrm>
            <a:off x="395536" y="2204864"/>
            <a:ext cx="8363272" cy="3600400"/>
          </a:xfrm>
        </p:spPr>
        <p:txBody>
          <a:bodyPr>
            <a:normAutofit fontScale="55000" lnSpcReduction="20000"/>
          </a:bodyPr>
          <a:lstStyle/>
          <a:p>
            <a:r>
              <a:rPr lang="zh-CN" altLang="en-US" sz="3600" b="1" dirty="0" smtClean="0">
                <a:latin typeface="+mn-ea"/>
              </a:rPr>
              <a:t>“东南贼氛蔓延，果能购买外国炮，剿贼必能得力。”并把购买外国枪炮作为“今日救时第一要务。”</a:t>
            </a:r>
            <a:endParaRPr lang="en-US" altLang="zh-CN" sz="3600" b="1" dirty="0" smtClean="0">
              <a:latin typeface="+mn-ea"/>
            </a:endParaRPr>
          </a:p>
          <a:p>
            <a:r>
              <a:rPr lang="en-US" altLang="zh-CN" sz="3600" b="1" dirty="0" smtClean="0">
                <a:latin typeface="+mn-ea"/>
                <a:sym typeface="Arial" pitchFamily="34" charset="0"/>
              </a:rPr>
              <a:t>                                                           </a:t>
            </a:r>
            <a:r>
              <a:rPr lang="zh-CN" altLang="en-US" sz="3600" b="1" dirty="0" smtClean="0">
                <a:latin typeface="+mn-ea"/>
                <a:sym typeface="Arial" pitchFamily="34" charset="0"/>
              </a:rPr>
              <a:t>----曾国藩（1811</a:t>
            </a:r>
            <a:r>
              <a:rPr lang="en-US" altLang="zh-CN" sz="3600" b="1" dirty="0" smtClean="0">
                <a:latin typeface="+mn-ea"/>
                <a:sym typeface="Arial" pitchFamily="34" charset="0"/>
              </a:rPr>
              <a:t>—</a:t>
            </a:r>
            <a:r>
              <a:rPr lang="zh-CN" altLang="en-US" sz="3600" b="1" dirty="0" smtClean="0">
                <a:latin typeface="+mn-ea"/>
                <a:sym typeface="Arial" pitchFamily="34" charset="0"/>
              </a:rPr>
              <a:t>1872）</a:t>
            </a:r>
            <a:endParaRPr lang="en-US" altLang="zh-CN" sz="3600" dirty="0" smtClean="0"/>
          </a:p>
          <a:p>
            <a:r>
              <a:rPr lang="zh-CN" altLang="en-US" sz="3600" b="1" dirty="0" smtClean="0">
                <a:latin typeface="+mn-ea"/>
                <a:sym typeface="Arial" pitchFamily="34" charset="0"/>
              </a:rPr>
              <a:t>“不得已舍陆登舟，用夷变夏，……图在后与之为无町畦（t</a:t>
            </a:r>
            <a:r>
              <a:rPr lang="en-US" altLang="zh-CN" sz="3600" b="1" dirty="0" smtClean="0">
                <a:latin typeface="+mn-ea"/>
                <a:sym typeface="Arial" pitchFamily="34" charset="0"/>
              </a:rPr>
              <a:t>ǐ</a:t>
            </a:r>
            <a:r>
              <a:rPr lang="zh-CN" altLang="en-US" sz="3600" b="1" dirty="0" smtClean="0">
                <a:latin typeface="+mn-ea"/>
                <a:sym typeface="Arial" pitchFamily="34" charset="0"/>
              </a:rPr>
              <a:t>ng q</a:t>
            </a:r>
            <a:r>
              <a:rPr lang="en-US" altLang="zh-CN" sz="3600" b="1" dirty="0" smtClean="0">
                <a:latin typeface="+mn-ea"/>
                <a:sym typeface="Arial" pitchFamily="34" charset="0"/>
              </a:rPr>
              <a:t>í</a:t>
            </a:r>
            <a:r>
              <a:rPr lang="zh-CN" altLang="en-US" sz="3600" b="1" dirty="0" smtClean="0">
                <a:latin typeface="+mn-ea"/>
                <a:sym typeface="Arial" pitchFamily="34" charset="0"/>
              </a:rPr>
              <a:t>)，而求自强之术耳。” </a:t>
            </a:r>
            <a:endParaRPr lang="en-US" altLang="zh-CN" sz="3600" b="1" dirty="0" smtClean="0">
              <a:latin typeface="+mn-ea"/>
              <a:sym typeface="Arial" pitchFamily="34" charset="0"/>
            </a:endParaRPr>
          </a:p>
          <a:p>
            <a:r>
              <a:rPr lang="en-US" altLang="zh-CN" sz="3600" b="1" dirty="0" smtClean="0">
                <a:latin typeface="+mn-ea"/>
                <a:sym typeface="Arial" pitchFamily="34" charset="0"/>
              </a:rPr>
              <a:t>                                                            </a:t>
            </a:r>
            <a:r>
              <a:rPr lang="zh-CN" altLang="en-US" sz="3600" b="1" dirty="0" smtClean="0">
                <a:latin typeface="+mn-ea"/>
                <a:sym typeface="Arial" pitchFamily="34" charset="0"/>
              </a:rPr>
              <a:t>----李鸿章（1823--1901） </a:t>
            </a:r>
            <a:endParaRPr lang="en-US" altLang="zh-CN" sz="3600" b="1" dirty="0" smtClean="0"/>
          </a:p>
          <a:p>
            <a:r>
              <a:rPr lang="zh-CN" altLang="en-US" sz="3600" b="1" dirty="0" smtClean="0"/>
              <a:t>“至恭亲王等奏请购买外洋船炮，则为今日救时之第一要务</a:t>
            </a:r>
            <a:r>
              <a:rPr lang="en-US" altLang="zh-CN" sz="3600" b="1" dirty="0" smtClean="0"/>
              <a:t>… …</a:t>
            </a:r>
            <a:r>
              <a:rPr lang="zh-CN" altLang="en-US" sz="3600" b="1" dirty="0" smtClean="0"/>
              <a:t>轮船之速，洋炮之远，在英、法则夸其所独有，在中华则震于所罕见。若能陆续购买，据为已物，在中华，则见惯而不惊，在英、法，亦渐失其所恃。”</a:t>
            </a:r>
            <a:br>
              <a:rPr lang="zh-CN" altLang="en-US" sz="3600" b="1" dirty="0" smtClean="0"/>
            </a:br>
            <a:r>
              <a:rPr lang="zh-CN" altLang="en-US" sz="3600" b="1" dirty="0" smtClean="0"/>
              <a:t>                                                                        </a:t>
            </a:r>
            <a:r>
              <a:rPr lang="en-US" altLang="zh-CN" sz="3600" b="1" dirty="0" smtClean="0"/>
              <a:t>----《</a:t>
            </a:r>
            <a:r>
              <a:rPr lang="zh-CN" altLang="en-US" sz="3600" b="1" dirty="0" smtClean="0"/>
              <a:t>曾国藩全集</a:t>
            </a:r>
            <a:r>
              <a:rPr lang="en-US" altLang="zh-CN" sz="3600" b="1" dirty="0" smtClean="0"/>
              <a:t>》</a:t>
            </a:r>
            <a:r>
              <a:rPr lang="en-US" altLang="zh-CN" dirty="0" smtClean="0"/>
              <a:t/>
            </a:r>
            <a:br>
              <a:rPr lang="en-US" altLang="zh-CN" dirty="0" smtClean="0"/>
            </a:b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sz="quarter" idx="1"/>
          </p:nvPr>
        </p:nvSpPr>
        <p:spPr>
          <a:xfrm>
            <a:off x="467544" y="3789040"/>
            <a:ext cx="8367464" cy="2388096"/>
          </a:xfrm>
          <a:solidFill>
            <a:srgbClr val="FFFFFF"/>
          </a:solidFill>
          <a:ln>
            <a:noFill/>
          </a:ln>
        </p:spPr>
        <p:txBody>
          <a:bodyPr>
            <a:normAutofit/>
          </a:bodyPr>
          <a:lstStyle/>
          <a:p>
            <a:r>
              <a:rPr lang="zh-CN" altLang="en-US" sz="2400" b="1" dirty="0">
                <a:latin typeface="华文新魏" pitchFamily="2" charset="-122"/>
                <a:ea typeface="华文新魏" pitchFamily="2" charset="-122"/>
              </a:rPr>
              <a:t>“中国文武制度,事事远出西人之上,独火器万不能及”。</a:t>
            </a:r>
          </a:p>
          <a:p>
            <a:pPr>
              <a:buFont typeface="Wingdings" pitchFamily="2" charset="2"/>
              <a:buNone/>
            </a:pPr>
            <a:r>
              <a:rPr lang="zh-CN" altLang="en-US" sz="2400" b="1" dirty="0">
                <a:latin typeface="华文新魏" pitchFamily="2" charset="-122"/>
                <a:ea typeface="华文新魏" pitchFamily="2" charset="-122"/>
              </a:rPr>
              <a:t>                ——李鸿章给总理衙门的信（同治三年，1864年） </a:t>
            </a:r>
          </a:p>
          <a:p>
            <a:r>
              <a:rPr lang="zh-CN" altLang="en-US" sz="2400" b="1" dirty="0">
                <a:latin typeface="华文新魏" pitchFamily="2" charset="-122"/>
                <a:ea typeface="华文新魏" pitchFamily="2" charset="-122"/>
              </a:rPr>
              <a:t>  “泰西各国，一切政事皆无足取法，惟武备则极力讲求；武备亦无足取法，惟船坚炮利四字则精益求精。”</a:t>
            </a:r>
          </a:p>
          <a:p>
            <a:pPr>
              <a:buFont typeface="Wingdings" pitchFamily="2" charset="2"/>
              <a:buNone/>
            </a:pPr>
            <a:r>
              <a:rPr lang="zh-CN" altLang="en-US" sz="2400" b="1" dirty="0">
                <a:latin typeface="华文新魏" pitchFamily="2" charset="-122"/>
                <a:ea typeface="华文新魏" pitchFamily="2" charset="-122"/>
              </a:rPr>
              <a:t>          ——内阁学士梅启照（1880年）</a:t>
            </a:r>
          </a:p>
        </p:txBody>
      </p:sp>
      <p:grpSp>
        <p:nvGrpSpPr>
          <p:cNvPr id="2" name="Group 3"/>
          <p:cNvGrpSpPr>
            <a:grpSpLocks/>
          </p:cNvGrpSpPr>
          <p:nvPr/>
        </p:nvGrpSpPr>
        <p:grpSpPr bwMode="auto">
          <a:xfrm>
            <a:off x="395536" y="2348880"/>
            <a:ext cx="1800200" cy="1224136"/>
            <a:chOff x="226" y="0"/>
            <a:chExt cx="1024" cy="1315"/>
          </a:xfrm>
        </p:grpSpPr>
        <p:pic>
          <p:nvPicPr>
            <p:cNvPr id="5530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55301" name="Rectangle 5" descr="信纸"/>
            <p:cNvSpPr>
              <a:spLocks noChangeArrowheads="1"/>
            </p:cNvSpPr>
            <p:nvPr/>
          </p:nvSpPr>
          <p:spPr bwMode="auto">
            <a:xfrm>
              <a:off x="372" y="316"/>
              <a:ext cx="609" cy="367"/>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effectLst>
                    <a:outerShdw blurRad="38100" dist="38100" dir="2700000" algn="tl">
                      <a:srgbClr val="C0C0C0"/>
                    </a:outerShdw>
                  </a:effectLst>
                  <a:latin typeface="华文新魏" pitchFamily="2" charset="-122"/>
                  <a:ea typeface="华文新魏" pitchFamily="2" charset="-122"/>
                </a:rPr>
                <a:t>材料</a:t>
              </a:r>
            </a:p>
          </p:txBody>
        </p:sp>
      </p:grpSp>
      <p:sp>
        <p:nvSpPr>
          <p:cNvPr id="6" name="Rectangle 6"/>
          <p:cNvSpPr>
            <a:spLocks noChangeArrowheads="1"/>
          </p:cNvSpPr>
          <p:nvPr/>
        </p:nvSpPr>
        <p:spPr bwMode="auto">
          <a:xfrm>
            <a:off x="467544" y="188640"/>
            <a:ext cx="8229600" cy="1008112"/>
          </a:xfrm>
          <a:prstGeom prst="rect">
            <a:avLst/>
          </a:prstGeom>
          <a:noFill/>
          <a:ln w="9525">
            <a:noFill/>
            <a:miter lim="800000"/>
            <a:headEnd/>
            <a:tailEnd/>
          </a:ln>
          <a:effectLst/>
        </p:spPr>
        <p:txBody>
          <a:bodyPr/>
          <a:lstStyle/>
          <a:p>
            <a:pPr>
              <a:buFontTx/>
              <a:buNone/>
            </a:pPr>
            <a:r>
              <a:rPr lang="zh-CN" altLang="en-US" sz="4400" b="1" dirty="0">
                <a:solidFill>
                  <a:schemeClr val="tx2"/>
                </a:solidFill>
                <a:latin typeface="Garamond" pitchFamily="18" charset="0"/>
              </a:rPr>
              <a:t>3、指导思想</a:t>
            </a:r>
          </a:p>
        </p:txBody>
      </p:sp>
      <p:sp>
        <p:nvSpPr>
          <p:cNvPr id="7" name="Rectangle 7"/>
          <p:cNvSpPr>
            <a:spLocks noChangeArrowheads="1"/>
          </p:cNvSpPr>
          <p:nvPr/>
        </p:nvSpPr>
        <p:spPr bwMode="auto">
          <a:xfrm>
            <a:off x="2771800" y="1052736"/>
            <a:ext cx="5380856" cy="2376264"/>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400" b="1" dirty="0">
                <a:latin typeface="华文新魏" pitchFamily="2" charset="-122"/>
                <a:ea typeface="华文新魏" pitchFamily="2" charset="-122"/>
              </a:rPr>
              <a:t>最先做出比较完整表述的是冯桂芬。</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以中国之伦常名教为原本，辅以诸国富强之术。</a:t>
            </a:r>
            <a:r>
              <a:rPr lang="zh-CN" altLang="en-US" sz="2400" b="1" dirty="0">
                <a:latin typeface="Arial"/>
                <a:ea typeface="华文新魏" pitchFamily="2" charset="-122"/>
              </a:rPr>
              <a:t>”</a:t>
            </a:r>
            <a:endParaRPr lang="zh-CN" altLang="en-US" sz="2400" b="1" dirty="0">
              <a:latin typeface="华文新魏" pitchFamily="2" charset="-122"/>
              <a:ea typeface="华文新魏" pitchFamily="2" charset="-122"/>
            </a:endParaRPr>
          </a:p>
          <a:p>
            <a:pPr marL="342900" indent="-342900">
              <a:spcBef>
                <a:spcPct val="20000"/>
              </a:spcBef>
              <a:buClr>
                <a:schemeClr val="accent1"/>
              </a:buClr>
              <a:buSzPct val="65000"/>
              <a:buFont typeface="Wingdings" pitchFamily="2" charset="2"/>
              <a:buChar char="n"/>
            </a:pPr>
            <a:r>
              <a:rPr lang="en-US" altLang="zh-CN" sz="2400" b="1" dirty="0" smtClean="0">
                <a:latin typeface="华文新魏" pitchFamily="2" charset="-122"/>
                <a:ea typeface="华文新魏" pitchFamily="2" charset="-122"/>
              </a:rPr>
              <a:t>1898</a:t>
            </a:r>
            <a:r>
              <a:rPr lang="zh-CN" altLang="en-US" sz="2400" b="1" dirty="0" smtClean="0">
                <a:latin typeface="华文新魏" pitchFamily="2" charset="-122"/>
                <a:ea typeface="华文新魏" pitchFamily="2" charset="-122"/>
              </a:rPr>
              <a:t>年，张</a:t>
            </a:r>
            <a:r>
              <a:rPr lang="zh-CN" altLang="en-US" sz="2400" b="1" dirty="0">
                <a:latin typeface="华文新魏" pitchFamily="2" charset="-122"/>
                <a:ea typeface="华文新魏" pitchFamily="2" charset="-122"/>
              </a:rPr>
              <a:t>之洞进一步概括为</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中学为体，西学为用</a:t>
            </a:r>
            <a:r>
              <a:rPr lang="zh-CN" altLang="en-US" sz="2400" b="1" dirty="0">
                <a:latin typeface="Arial"/>
                <a:ea typeface="华文新魏" pitchFamily="2" charset="-122"/>
              </a:rPr>
              <a:t>”</a:t>
            </a:r>
            <a:r>
              <a:rPr lang="zh-CN" altLang="en-US" sz="2400" b="1" dirty="0">
                <a:latin typeface="华文新魏" pitchFamily="2" charset="-122"/>
                <a:ea typeface="华文新魏" pitchFamily="2" charset="-122"/>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23528" y="1916832"/>
            <a:ext cx="4032448" cy="4597479"/>
            <a:chOff x="179512" y="2348880"/>
            <a:chExt cx="4365959" cy="3733383"/>
          </a:xfrm>
        </p:grpSpPr>
        <p:pic>
          <p:nvPicPr>
            <p:cNvPr id="56322" name="Picture 2" descr="SC20050715160746093"/>
            <p:cNvPicPr>
              <a:picLocks noChangeAspect="1" noChangeArrowheads="1"/>
            </p:cNvPicPr>
            <p:nvPr/>
          </p:nvPicPr>
          <p:blipFill>
            <a:blip r:embed="rId2" cstate="print"/>
            <a:srcRect l="20871"/>
            <a:stretch>
              <a:fillRect/>
            </a:stretch>
          </p:blipFill>
          <p:spPr bwMode="auto">
            <a:xfrm>
              <a:off x="179512" y="2348880"/>
              <a:ext cx="4365959" cy="3456384"/>
            </a:xfrm>
            <a:prstGeom prst="rect">
              <a:avLst/>
            </a:prstGeom>
            <a:noFill/>
            <a:ln w="9525">
              <a:noFill/>
              <a:miter lim="800000"/>
              <a:headEnd/>
              <a:tailEnd/>
            </a:ln>
          </p:spPr>
        </p:pic>
        <p:sp>
          <p:nvSpPr>
            <p:cNvPr id="56323" name="Rectangle 3"/>
            <p:cNvSpPr>
              <a:spLocks noChangeArrowheads="1"/>
            </p:cNvSpPr>
            <p:nvPr/>
          </p:nvSpPr>
          <p:spPr bwMode="auto">
            <a:xfrm>
              <a:off x="611560" y="5805264"/>
              <a:ext cx="3168352" cy="276999"/>
            </a:xfrm>
            <a:prstGeom prst="rect">
              <a:avLst/>
            </a:prstGeom>
            <a:noFill/>
            <a:ln w="9525">
              <a:noFill/>
              <a:miter lim="800000"/>
              <a:headEnd/>
              <a:tailEnd/>
            </a:ln>
            <a:effectLst/>
          </p:spPr>
          <p:txBody>
            <a:bodyPr wrap="square">
              <a:spAutoFit/>
            </a:bodyPr>
            <a:lstStyle/>
            <a:p>
              <a:pPr algn="ctr"/>
              <a:r>
                <a:rPr lang="zh-CN" altLang="en-US" sz="1200" b="1" dirty="0"/>
                <a:t>江南制造总局是当时国内最大兵工厂。</a:t>
              </a:r>
            </a:p>
          </p:txBody>
        </p:sp>
      </p:grpSp>
      <p:sp>
        <p:nvSpPr>
          <p:cNvPr id="56324" name="Rectangle 4"/>
          <p:cNvSpPr>
            <a:spLocks noGrp="1" noChangeArrowheads="1"/>
          </p:cNvSpPr>
          <p:nvPr>
            <p:ph sz="quarter" idx="1"/>
          </p:nvPr>
        </p:nvSpPr>
        <p:spPr>
          <a:xfrm>
            <a:off x="4932040" y="2636912"/>
            <a:ext cx="3744416" cy="3672408"/>
          </a:xfrm>
          <a:solidFill>
            <a:srgbClr val="FFFFFF"/>
          </a:solidFill>
          <a:ln/>
        </p:spPr>
        <p:txBody>
          <a:bodyPr>
            <a:noAutofit/>
          </a:bodyPr>
          <a:lstStyle/>
          <a:p>
            <a:pPr>
              <a:lnSpc>
                <a:spcPct val="80000"/>
              </a:lnSpc>
            </a:pPr>
            <a:r>
              <a:rPr lang="zh-CN" altLang="en-US" sz="2000" b="1" dirty="0">
                <a:latin typeface="华文新魏" pitchFamily="2" charset="-122"/>
                <a:ea typeface="华文新魏" pitchFamily="2" charset="-122"/>
              </a:rPr>
              <a:t>安庆内军械所</a:t>
            </a:r>
          </a:p>
          <a:p>
            <a:pPr lvl="1">
              <a:lnSpc>
                <a:spcPct val="80000"/>
              </a:lnSpc>
            </a:pPr>
            <a:r>
              <a:rPr lang="en-US" altLang="zh-CN" sz="2000" b="1" dirty="0">
                <a:latin typeface="华文新魏" pitchFamily="2" charset="-122"/>
                <a:ea typeface="华文新魏" pitchFamily="2" charset="-122"/>
              </a:rPr>
              <a:t>1861</a:t>
            </a:r>
            <a:r>
              <a:rPr lang="zh-CN" altLang="en-US" sz="2000" b="1" dirty="0">
                <a:latin typeface="华文新魏" pitchFamily="2" charset="-122"/>
                <a:ea typeface="华文新魏" pitchFamily="2" charset="-122"/>
              </a:rPr>
              <a:t>年曾国藩创设。</a:t>
            </a:r>
          </a:p>
          <a:p>
            <a:pPr>
              <a:lnSpc>
                <a:spcPct val="80000"/>
              </a:lnSpc>
            </a:pPr>
            <a:r>
              <a:rPr lang="zh-CN" altLang="en-US" sz="2000" b="1" dirty="0">
                <a:latin typeface="华文新魏" pitchFamily="2" charset="-122"/>
                <a:ea typeface="华文新魏" pitchFamily="2" charset="-122"/>
              </a:rPr>
              <a:t>江南制造总局</a:t>
            </a:r>
          </a:p>
          <a:p>
            <a:pPr lvl="1">
              <a:lnSpc>
                <a:spcPct val="80000"/>
              </a:lnSpc>
            </a:pPr>
            <a:r>
              <a:rPr lang="en-US" altLang="zh-CN" sz="2000" b="1" dirty="0">
                <a:latin typeface="华文新魏" pitchFamily="2" charset="-122"/>
                <a:ea typeface="华文新魏" pitchFamily="2" charset="-122"/>
              </a:rPr>
              <a:t>1865</a:t>
            </a:r>
            <a:r>
              <a:rPr lang="zh-CN" altLang="en-US" sz="2000" b="1" dirty="0">
                <a:latin typeface="华文新魏" pitchFamily="2" charset="-122"/>
                <a:ea typeface="华文新魏" pitchFamily="2" charset="-122"/>
              </a:rPr>
              <a:t>年李鸿章筹办。</a:t>
            </a:r>
          </a:p>
          <a:p>
            <a:pPr>
              <a:lnSpc>
                <a:spcPct val="80000"/>
              </a:lnSpc>
            </a:pPr>
            <a:r>
              <a:rPr lang="zh-CN" altLang="en-US" sz="2000" b="1" dirty="0">
                <a:latin typeface="华文新魏" pitchFamily="2" charset="-122"/>
                <a:ea typeface="华文新魏" pitchFamily="2" charset="-122"/>
              </a:rPr>
              <a:t>金陵机器局</a:t>
            </a:r>
          </a:p>
          <a:p>
            <a:pPr lvl="1">
              <a:lnSpc>
                <a:spcPct val="80000"/>
              </a:lnSpc>
            </a:pPr>
            <a:r>
              <a:rPr lang="en-US" altLang="zh-CN" sz="2000" b="1" dirty="0">
                <a:latin typeface="华文新魏" pitchFamily="2" charset="-122"/>
                <a:ea typeface="华文新魏" pitchFamily="2" charset="-122"/>
              </a:rPr>
              <a:t>1865</a:t>
            </a:r>
            <a:r>
              <a:rPr lang="zh-CN" altLang="en-US" sz="2000" b="1" dirty="0">
                <a:latin typeface="华文新魏" pitchFamily="2" charset="-122"/>
                <a:ea typeface="华文新魏" pitchFamily="2" charset="-122"/>
              </a:rPr>
              <a:t>年李鸿章创建。</a:t>
            </a:r>
          </a:p>
          <a:p>
            <a:pPr>
              <a:lnSpc>
                <a:spcPct val="80000"/>
              </a:lnSpc>
            </a:pPr>
            <a:r>
              <a:rPr lang="zh-CN" altLang="en-US" sz="2000" b="1" dirty="0">
                <a:latin typeface="华文新魏" pitchFamily="2" charset="-122"/>
                <a:ea typeface="华文新魏" pitchFamily="2" charset="-122"/>
              </a:rPr>
              <a:t>福州船政局</a:t>
            </a:r>
          </a:p>
          <a:p>
            <a:pPr lvl="1">
              <a:lnSpc>
                <a:spcPct val="80000"/>
              </a:lnSpc>
            </a:pPr>
            <a:r>
              <a:rPr lang="en-US" altLang="zh-CN" sz="2000" b="1" dirty="0">
                <a:latin typeface="华文新魏" pitchFamily="2" charset="-122"/>
                <a:ea typeface="华文新魏" pitchFamily="2" charset="-122"/>
              </a:rPr>
              <a:t>1866</a:t>
            </a:r>
            <a:r>
              <a:rPr lang="zh-CN" altLang="en-US" sz="2000" b="1" dirty="0">
                <a:latin typeface="华文新魏" pitchFamily="2" charset="-122"/>
                <a:ea typeface="华文新魏" pitchFamily="2" charset="-122"/>
              </a:rPr>
              <a:t>年左宗棠创建。</a:t>
            </a:r>
          </a:p>
          <a:p>
            <a:pPr>
              <a:lnSpc>
                <a:spcPct val="80000"/>
              </a:lnSpc>
            </a:pPr>
            <a:r>
              <a:rPr lang="zh-CN" altLang="en-US" sz="2000" b="1" dirty="0">
                <a:latin typeface="华文新魏" pitchFamily="2" charset="-122"/>
                <a:ea typeface="华文新魏" pitchFamily="2" charset="-122"/>
              </a:rPr>
              <a:t>天津机器局</a:t>
            </a:r>
          </a:p>
          <a:p>
            <a:pPr lvl="1">
              <a:lnSpc>
                <a:spcPct val="80000"/>
              </a:lnSpc>
            </a:pPr>
            <a:r>
              <a:rPr lang="en-US" altLang="zh-CN" sz="2000" b="1" dirty="0">
                <a:latin typeface="华文新魏" pitchFamily="2" charset="-122"/>
                <a:ea typeface="华文新魏" pitchFamily="2" charset="-122"/>
              </a:rPr>
              <a:t>1867</a:t>
            </a:r>
            <a:r>
              <a:rPr lang="zh-CN" altLang="en-US" sz="2000" b="1" dirty="0">
                <a:latin typeface="华文新魏" pitchFamily="2" charset="-122"/>
                <a:ea typeface="华文新魏" pitchFamily="2" charset="-122"/>
              </a:rPr>
              <a:t>年崇厚创建。</a:t>
            </a:r>
          </a:p>
          <a:p>
            <a:pPr>
              <a:lnSpc>
                <a:spcPct val="80000"/>
              </a:lnSpc>
            </a:pPr>
            <a:r>
              <a:rPr lang="zh-CN" altLang="en-US" sz="2000" b="1" dirty="0">
                <a:latin typeface="华文新魏" pitchFamily="2" charset="-122"/>
                <a:ea typeface="华文新魏" pitchFamily="2" charset="-122"/>
              </a:rPr>
              <a:t>湖北枪炮厂</a:t>
            </a:r>
          </a:p>
          <a:p>
            <a:pPr lvl="1">
              <a:lnSpc>
                <a:spcPct val="80000"/>
              </a:lnSpc>
            </a:pPr>
            <a:r>
              <a:rPr lang="en-US" altLang="zh-CN" sz="2000" b="1" dirty="0">
                <a:latin typeface="华文新魏" pitchFamily="2" charset="-122"/>
                <a:ea typeface="华文新魏" pitchFamily="2" charset="-122"/>
              </a:rPr>
              <a:t>1890</a:t>
            </a:r>
            <a:r>
              <a:rPr lang="zh-CN" altLang="en-US" sz="2000" b="1" dirty="0">
                <a:latin typeface="华文新魏" pitchFamily="2" charset="-122"/>
                <a:ea typeface="华文新魏" pitchFamily="2" charset="-122"/>
              </a:rPr>
              <a:t>年张之洞创建。</a:t>
            </a:r>
          </a:p>
        </p:txBody>
      </p:sp>
      <p:sp>
        <p:nvSpPr>
          <p:cNvPr id="56325" name="Rectangle 5"/>
          <p:cNvSpPr>
            <a:spLocks noChangeArrowheads="1"/>
          </p:cNvSpPr>
          <p:nvPr/>
        </p:nvSpPr>
        <p:spPr bwMode="auto">
          <a:xfrm>
            <a:off x="323528" y="1196752"/>
            <a:ext cx="4536504" cy="792088"/>
          </a:xfrm>
          <a:prstGeom prst="rect">
            <a:avLst/>
          </a:prstGeom>
          <a:solidFill>
            <a:schemeClr val="bg1"/>
          </a:solidFill>
          <a:ln w="9525">
            <a:noFill/>
            <a:miter lim="800000"/>
            <a:headEnd/>
            <a:tailEnd/>
          </a:ln>
          <a:effectLst/>
        </p:spPr>
        <p:txBody>
          <a:bodyPr/>
          <a:lstStyle/>
          <a:p>
            <a:pPr>
              <a:buFontTx/>
              <a:buNone/>
            </a:pPr>
            <a:r>
              <a:rPr lang="en-US" altLang="zh-CN" sz="3600" b="1" dirty="0">
                <a:latin typeface="Garamond" pitchFamily="18" charset="0"/>
              </a:rPr>
              <a:t>1</a:t>
            </a:r>
            <a:r>
              <a:rPr lang="zh-CN" altLang="en-US" sz="3600" b="1" dirty="0">
                <a:latin typeface="Garamond" pitchFamily="18" charset="0"/>
              </a:rPr>
              <a:t>、兴办近代企业</a:t>
            </a:r>
          </a:p>
        </p:txBody>
      </p:sp>
      <p:sp>
        <p:nvSpPr>
          <p:cNvPr id="56326" name="Rectangle 6"/>
          <p:cNvSpPr>
            <a:spLocks noChangeArrowheads="1"/>
          </p:cNvSpPr>
          <p:nvPr/>
        </p:nvSpPr>
        <p:spPr bwMode="auto">
          <a:xfrm>
            <a:off x="4499992" y="1628800"/>
            <a:ext cx="4392488" cy="936104"/>
          </a:xfrm>
          <a:prstGeom prst="rect">
            <a:avLst/>
          </a:prstGeom>
          <a:noFill/>
          <a:ln w="9525">
            <a:noFill/>
            <a:miter lim="800000"/>
            <a:headEnd/>
            <a:tailEnd/>
          </a:ln>
          <a:effectLst/>
        </p:spPr>
        <p:txBody>
          <a:bodyPr/>
          <a:lstStyle/>
          <a:p>
            <a:pPr>
              <a:buFontTx/>
              <a:buNone/>
            </a:pPr>
            <a:r>
              <a:rPr lang="zh-CN" altLang="en-US" sz="2800" b="1" dirty="0">
                <a:latin typeface="华文新魏" pitchFamily="2" charset="-122"/>
                <a:ea typeface="华文新魏" pitchFamily="2" charset="-122"/>
              </a:rPr>
              <a:t>（</a:t>
            </a:r>
            <a:r>
              <a:rPr lang="en-US" altLang="zh-CN" sz="2800" b="1" dirty="0">
                <a:latin typeface="华文新魏" pitchFamily="2" charset="-122"/>
                <a:ea typeface="华文新魏" pitchFamily="2" charset="-122"/>
              </a:rPr>
              <a:t>1</a:t>
            </a:r>
            <a:r>
              <a:rPr lang="zh-CN" altLang="en-US" sz="2800" b="1" dirty="0">
                <a:latin typeface="华文新魏" pitchFamily="2" charset="-122"/>
                <a:ea typeface="华文新魏" pitchFamily="2" charset="-122"/>
              </a:rPr>
              <a:t>）兴办军用工业以“自强”</a:t>
            </a:r>
          </a:p>
        </p:txBody>
      </p:sp>
      <p:sp>
        <p:nvSpPr>
          <p:cNvPr id="56327" name="Rectangle 7"/>
          <p:cNvSpPr>
            <a:spLocks noChangeArrowheads="1"/>
          </p:cNvSpPr>
          <p:nvPr/>
        </p:nvSpPr>
        <p:spPr bwMode="auto">
          <a:xfrm>
            <a:off x="251520" y="228600"/>
            <a:ext cx="8282880" cy="838200"/>
          </a:xfrm>
          <a:prstGeom prst="rect">
            <a:avLst/>
          </a:prstGeom>
          <a:noFill/>
          <a:ln w="9525">
            <a:noFill/>
            <a:miter lim="800000"/>
            <a:headEnd/>
            <a:tailEnd/>
          </a:ln>
          <a:effectLst/>
        </p:spPr>
        <p:txBody>
          <a:bodyPr/>
          <a:lstStyle/>
          <a:p>
            <a:pPr>
              <a:buFontTx/>
              <a:buNone/>
            </a:pPr>
            <a:r>
              <a:rPr lang="zh-CN" altLang="en-US" sz="4400" b="1" dirty="0">
                <a:solidFill>
                  <a:schemeClr val="tx2"/>
                </a:solidFill>
                <a:latin typeface="Garamond" pitchFamily="18" charset="0"/>
              </a:rPr>
              <a:t>（二）洋务事业的兴办</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sz="quarter" idx="1"/>
          </p:nvPr>
        </p:nvSpPr>
        <p:spPr>
          <a:xfrm>
            <a:off x="395536" y="3068960"/>
            <a:ext cx="8352928" cy="2701280"/>
          </a:xfrm>
          <a:solidFill>
            <a:srgbClr val="FFFFFF"/>
          </a:solidFill>
          <a:ln/>
        </p:spPr>
        <p:txBody>
          <a:bodyPr>
            <a:normAutofit/>
          </a:bodyPr>
          <a:lstStyle/>
          <a:p>
            <a:r>
              <a:rPr lang="zh-CN" altLang="en-US" sz="2400" b="1" dirty="0"/>
              <a:t>“</a:t>
            </a:r>
            <a:r>
              <a:rPr lang="zh-CN" altLang="en-US" sz="2600" b="1" dirty="0">
                <a:latin typeface="+mj-ea"/>
                <a:ea typeface="+mj-ea"/>
              </a:rPr>
              <a:t>中国在</a:t>
            </a:r>
            <a:r>
              <a:rPr lang="en-US" altLang="zh-CN" sz="2600" b="1" dirty="0">
                <a:latin typeface="+mj-ea"/>
                <a:ea typeface="+mj-ea"/>
              </a:rPr>
              <a:t>1840</a:t>
            </a:r>
            <a:r>
              <a:rPr lang="zh-CN" altLang="en-US" sz="2600" b="1" dirty="0">
                <a:latin typeface="+mj-ea"/>
                <a:ea typeface="+mj-ea"/>
              </a:rPr>
              <a:t>年战争失败后被迫付给英国的赔款，大量的非生产性的鸦片消费，鸦片贸易所引起的</a:t>
            </a:r>
            <a:r>
              <a:rPr lang="zh-CN" altLang="en-US" sz="2600" b="1" dirty="0">
                <a:solidFill>
                  <a:srgbClr val="FF0000"/>
                </a:solidFill>
                <a:latin typeface="+mj-ea"/>
                <a:ea typeface="+mj-ea"/>
              </a:rPr>
              <a:t>金银外流</a:t>
            </a:r>
            <a:r>
              <a:rPr lang="zh-CN" altLang="en-US" sz="2600" b="1" dirty="0">
                <a:latin typeface="+mj-ea"/>
                <a:ea typeface="+mj-ea"/>
              </a:rPr>
              <a:t>，</a:t>
            </a:r>
            <a:r>
              <a:rPr lang="zh-CN" altLang="en-US" sz="2600" b="1" dirty="0">
                <a:solidFill>
                  <a:srgbClr val="FF0000"/>
                </a:solidFill>
                <a:latin typeface="+mj-ea"/>
                <a:ea typeface="+mj-ea"/>
              </a:rPr>
              <a:t>外国竞争</a:t>
            </a:r>
            <a:r>
              <a:rPr lang="zh-CN" altLang="en-US" sz="2600" b="1" dirty="0">
                <a:latin typeface="+mj-ea"/>
                <a:ea typeface="+mj-ea"/>
              </a:rPr>
              <a:t>对本国生产的破坏，国家行政机关的</a:t>
            </a:r>
            <a:r>
              <a:rPr lang="zh-CN" altLang="en-US" sz="2600" b="1" dirty="0">
                <a:solidFill>
                  <a:srgbClr val="FF0000"/>
                </a:solidFill>
                <a:latin typeface="+mj-ea"/>
                <a:ea typeface="+mj-ea"/>
              </a:rPr>
              <a:t>腐化</a:t>
            </a:r>
            <a:r>
              <a:rPr lang="zh-CN" altLang="en-US" sz="2600" b="1" dirty="0">
                <a:latin typeface="+mj-ea"/>
                <a:ea typeface="+mj-ea"/>
              </a:rPr>
              <a:t>，这一切就造成了两个后果：因税捐更重更难负担，此外又加上了新税捐。”     </a:t>
            </a:r>
            <a:endParaRPr lang="en-US" altLang="zh-CN" sz="2600" b="1" dirty="0" smtClean="0">
              <a:latin typeface="+mj-ea"/>
              <a:ea typeface="+mj-ea"/>
            </a:endParaRPr>
          </a:p>
          <a:p>
            <a:r>
              <a:rPr lang="en-US" altLang="zh-CN" sz="2400" b="1" dirty="0" smtClean="0"/>
              <a:t>                           ----</a:t>
            </a:r>
            <a:r>
              <a:rPr lang="zh-CN" altLang="en-US" sz="2400" b="1" dirty="0" smtClean="0"/>
              <a:t>马克思</a:t>
            </a:r>
            <a:r>
              <a:rPr lang="en-US" altLang="zh-CN" sz="2400" b="1" dirty="0"/>
              <a:t>《</a:t>
            </a:r>
            <a:r>
              <a:rPr lang="zh-CN" altLang="en-US" sz="2400" b="1" dirty="0"/>
              <a:t>中国革命和欧洲革命</a:t>
            </a:r>
            <a:r>
              <a:rPr lang="en-US" altLang="zh-CN" sz="2400" b="1" dirty="0"/>
              <a:t>》</a:t>
            </a:r>
            <a:endParaRPr lang="en-US" altLang="zh-CN" sz="2400" dirty="0"/>
          </a:p>
        </p:txBody>
      </p:sp>
      <p:grpSp>
        <p:nvGrpSpPr>
          <p:cNvPr id="8" name="组合 7"/>
          <p:cNvGrpSpPr/>
          <p:nvPr/>
        </p:nvGrpSpPr>
        <p:grpSpPr>
          <a:xfrm>
            <a:off x="611560" y="1628800"/>
            <a:ext cx="1967651" cy="1375792"/>
            <a:chOff x="467544" y="260648"/>
            <a:chExt cx="1967651" cy="1447800"/>
          </a:xfrm>
        </p:grpSpPr>
        <p:pic>
          <p:nvPicPr>
            <p:cNvPr id="6" name="Picture 4" descr="练习1"/>
            <p:cNvPicPr>
              <a:picLocks noChangeAspect="1" noChangeArrowheads="1"/>
            </p:cNvPicPr>
            <p:nvPr/>
          </p:nvPicPr>
          <p:blipFill>
            <a:blip r:embed="rId2" cstate="print"/>
            <a:srcRect/>
            <a:stretch>
              <a:fillRect/>
            </a:stretch>
          </p:blipFill>
          <p:spPr bwMode="auto">
            <a:xfrm>
              <a:off x="467544" y="260648"/>
              <a:ext cx="1967651" cy="1447800"/>
            </a:xfrm>
            <a:prstGeom prst="rect">
              <a:avLst/>
            </a:prstGeom>
            <a:noFill/>
            <a:ln w="9525">
              <a:noFill/>
              <a:miter lim="800000"/>
              <a:headEnd/>
              <a:tailEnd/>
            </a:ln>
          </p:spPr>
        </p:pic>
        <p:sp>
          <p:nvSpPr>
            <p:cNvPr id="7" name="Rectangle 5" descr="信纸"/>
            <p:cNvSpPr>
              <a:spLocks noChangeArrowheads="1"/>
            </p:cNvSpPr>
            <p:nvPr/>
          </p:nvSpPr>
          <p:spPr bwMode="auto">
            <a:xfrm>
              <a:off x="827584" y="462342"/>
              <a:ext cx="1152128" cy="580221"/>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9" name="Rectangle 7"/>
          <p:cNvSpPr>
            <a:spLocks noChangeArrowheads="1"/>
          </p:cNvSpPr>
          <p:nvPr/>
        </p:nvSpPr>
        <p:spPr bwMode="auto">
          <a:xfrm>
            <a:off x="395536" y="304800"/>
            <a:ext cx="8215064" cy="1322388"/>
          </a:xfrm>
          <a:prstGeom prst="rect">
            <a:avLst/>
          </a:prstGeom>
          <a:noFill/>
          <a:ln w="9525">
            <a:noFill/>
            <a:miter lim="800000"/>
            <a:headEnd/>
            <a:tailEnd/>
          </a:ln>
          <a:effectLst/>
        </p:spPr>
        <p:txBody>
          <a:bodyPr/>
          <a:lstStyle/>
          <a:p>
            <a:pPr>
              <a:buFontTx/>
              <a:buNone/>
            </a:pPr>
            <a:r>
              <a:rPr lang="zh-CN" altLang="en-US" sz="4000" b="1" dirty="0">
                <a:solidFill>
                  <a:schemeClr val="tx2"/>
                </a:solidFill>
                <a:latin typeface="Garamond" pitchFamily="18" charset="0"/>
                <a:ea typeface="华文新魏" pitchFamily="2" charset="-122"/>
              </a:rPr>
              <a:t>②外国资本主义的侵略</a:t>
            </a:r>
            <a:r>
              <a:rPr lang="en-US" altLang="zh-CN" sz="4000" b="1" dirty="0">
                <a:solidFill>
                  <a:schemeClr val="tx2"/>
                </a:solidFill>
                <a:latin typeface="Arial"/>
                <a:ea typeface="华文新魏" pitchFamily="2" charset="-122"/>
              </a:rPr>
              <a:t>——</a:t>
            </a:r>
            <a:r>
              <a:rPr lang="zh-CN" altLang="en-US" sz="4000" b="1" dirty="0">
                <a:solidFill>
                  <a:schemeClr val="tx2"/>
                </a:solidFill>
                <a:latin typeface="Garamond" pitchFamily="18" charset="0"/>
                <a:ea typeface="华文新魏" pitchFamily="2" charset="-122"/>
              </a:rPr>
              <a:t>重要原因</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sz="quarter" idx="1"/>
          </p:nvPr>
        </p:nvPicPr>
        <p:blipFill>
          <a:blip r:embed="rId2" cstate="print"/>
          <a:srcRect/>
          <a:stretch>
            <a:fillRect/>
          </a:stretch>
        </p:blipFill>
        <p:spPr bwMode="auto">
          <a:xfrm>
            <a:off x="251520" y="188640"/>
            <a:ext cx="4175731" cy="3096344"/>
          </a:xfrm>
          <a:prstGeom prst="rect">
            <a:avLst/>
          </a:prstGeom>
          <a:noFill/>
          <a:ln w="9525">
            <a:noFill/>
            <a:miter lim="800000"/>
            <a:headEnd/>
            <a:tailEnd/>
          </a:ln>
        </p:spPr>
      </p:pic>
      <p:sp>
        <p:nvSpPr>
          <p:cNvPr id="5" name="矩形 4"/>
          <p:cNvSpPr/>
          <p:nvPr/>
        </p:nvSpPr>
        <p:spPr>
          <a:xfrm>
            <a:off x="4932040" y="1052736"/>
            <a:ext cx="3275856" cy="1569660"/>
          </a:xfrm>
          <a:prstGeom prst="rect">
            <a:avLst/>
          </a:prstGeom>
        </p:spPr>
        <p:txBody>
          <a:bodyPr wrap="square">
            <a:spAutoFit/>
          </a:bodyPr>
          <a:lstStyle/>
          <a:p>
            <a:r>
              <a:rPr lang="en-US" altLang="zh-CN" sz="2400" b="1" dirty="0" smtClean="0"/>
              <a:t>1861</a:t>
            </a:r>
            <a:r>
              <a:rPr lang="zh-CN" altLang="en-US" sz="2400" b="1" dirty="0" smtClean="0"/>
              <a:t>年曾国藩设立安庆内军械所，中国依靠自己力量建立的第一个近代军事工业企业。</a:t>
            </a:r>
            <a:endParaRPr lang="zh-CN" altLang="en-US" sz="2400" b="1" dirty="0"/>
          </a:p>
        </p:txBody>
      </p:sp>
      <p:pic>
        <p:nvPicPr>
          <p:cNvPr id="4" name="Picture 4" descr="http://p4.so.qhmsg.com/t01a1391156a4ca3cf4.jpg"/>
          <p:cNvPicPr>
            <a:picLocks noChangeAspect="1" noChangeArrowheads="1"/>
          </p:cNvPicPr>
          <p:nvPr/>
        </p:nvPicPr>
        <p:blipFill>
          <a:blip r:embed="rId3" cstate="print"/>
          <a:srcRect/>
          <a:stretch>
            <a:fillRect/>
          </a:stretch>
        </p:blipFill>
        <p:spPr bwMode="auto">
          <a:xfrm>
            <a:off x="4915965" y="3356992"/>
            <a:ext cx="4051826" cy="3312368"/>
          </a:xfrm>
          <a:prstGeom prst="rect">
            <a:avLst/>
          </a:prstGeom>
          <a:noFill/>
        </p:spPr>
      </p:pic>
      <p:sp>
        <p:nvSpPr>
          <p:cNvPr id="6" name="内容占位符 2"/>
          <p:cNvSpPr txBox="1">
            <a:spLocks/>
          </p:cNvSpPr>
          <p:nvPr/>
        </p:nvSpPr>
        <p:spPr>
          <a:xfrm>
            <a:off x="179512" y="3933056"/>
            <a:ext cx="4720568" cy="1656184"/>
          </a:xfrm>
          <a:prstGeom prst="rect">
            <a:avLst/>
          </a:prstGeom>
        </p:spPr>
        <p:txBody>
          <a:bodyPr>
            <a:no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1865</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年李鸿章在上海设立的江南制造总局是洋务派办的兵工厂中规模最大的一个，也是当时亚洲最大的兵工厂。</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260648"/>
            <a:ext cx="3820976" cy="936104"/>
          </a:xfrm>
        </p:spPr>
        <p:txBody>
          <a:bodyPr>
            <a:normAutofit/>
          </a:bodyPr>
          <a:lstStyle/>
          <a:p>
            <a:r>
              <a:rPr lang="en-US" altLang="zh-CN" sz="2200" b="1" dirty="0" smtClean="0">
                <a:latin typeface="华文新魏" pitchFamily="2" charset="-122"/>
                <a:ea typeface="华文新魏" pitchFamily="2" charset="-122"/>
              </a:rPr>
              <a:t>1865</a:t>
            </a:r>
            <a:r>
              <a:rPr lang="zh-CN" altLang="en-US" sz="2200" b="1" dirty="0" smtClean="0">
                <a:latin typeface="华文新魏" pitchFamily="2" charset="-122"/>
                <a:ea typeface="华文新魏" pitchFamily="2" charset="-122"/>
              </a:rPr>
              <a:t>年</a:t>
            </a:r>
            <a:r>
              <a:rPr lang="en-US" altLang="zh-CN" sz="2200" b="1" dirty="0" smtClean="0">
                <a:latin typeface="华文新魏" pitchFamily="2" charset="-122"/>
                <a:ea typeface="华文新魏" pitchFamily="2" charset="-122"/>
              </a:rPr>
              <a:t>5</a:t>
            </a:r>
            <a:r>
              <a:rPr lang="zh-CN" altLang="en-US" sz="2200" b="1" dirty="0" smtClean="0">
                <a:latin typeface="华文新魏" pitchFamily="2" charset="-122"/>
                <a:ea typeface="华文新魏" pitchFamily="2" charset="-122"/>
              </a:rPr>
              <a:t>月李鸿章在南京创办的金陵机器制造局。</a:t>
            </a:r>
            <a:endParaRPr lang="zh-CN" altLang="en-US" sz="2200" b="1" dirty="0">
              <a:latin typeface="华文新魏" pitchFamily="2" charset="-122"/>
              <a:ea typeface="华文新魏" pitchFamily="2" charset="-122"/>
            </a:endParaRPr>
          </a:p>
        </p:txBody>
      </p:sp>
      <p:grpSp>
        <p:nvGrpSpPr>
          <p:cNvPr id="8" name="组合 7"/>
          <p:cNvGrpSpPr/>
          <p:nvPr/>
        </p:nvGrpSpPr>
        <p:grpSpPr>
          <a:xfrm>
            <a:off x="4932040" y="260648"/>
            <a:ext cx="3810000" cy="2941295"/>
            <a:chOff x="4860032" y="116632"/>
            <a:chExt cx="3810000" cy="2941295"/>
          </a:xfrm>
        </p:grpSpPr>
        <p:pic>
          <p:nvPicPr>
            <p:cNvPr id="38914" name="Picture 2" descr="http://archives.changning.sh.cn/dazs/rdht/rdht044/images/rdht044_29.jpg"/>
            <p:cNvPicPr>
              <a:picLocks noChangeAspect="1" noChangeArrowheads="1"/>
            </p:cNvPicPr>
            <p:nvPr/>
          </p:nvPicPr>
          <p:blipFill>
            <a:blip r:embed="rId2" cstate="print"/>
            <a:srcRect/>
            <a:stretch>
              <a:fillRect/>
            </a:stretch>
          </p:blipFill>
          <p:spPr bwMode="auto">
            <a:xfrm>
              <a:off x="4860032" y="116632"/>
              <a:ext cx="3810000" cy="2609850"/>
            </a:xfrm>
            <a:prstGeom prst="rect">
              <a:avLst/>
            </a:prstGeom>
            <a:noFill/>
          </p:spPr>
        </p:pic>
        <p:sp>
          <p:nvSpPr>
            <p:cNvPr id="5" name="矩形 4"/>
            <p:cNvSpPr/>
            <p:nvPr/>
          </p:nvSpPr>
          <p:spPr>
            <a:xfrm>
              <a:off x="5364088" y="2780928"/>
              <a:ext cx="2952328" cy="276999"/>
            </a:xfrm>
            <a:prstGeom prst="rect">
              <a:avLst/>
            </a:prstGeom>
          </p:spPr>
          <p:txBody>
            <a:bodyPr wrap="square">
              <a:spAutoFit/>
            </a:bodyPr>
            <a:lstStyle/>
            <a:p>
              <a:r>
                <a:rPr lang="zh-CN" altLang="en-US" sz="1200" b="1" dirty="0" smtClean="0"/>
                <a:t>金陵机器制造局仿制的蒙蒂格尼多管枪 </a:t>
              </a:r>
              <a:endParaRPr lang="zh-CN" altLang="en-US" sz="1200" b="1" dirty="0"/>
            </a:p>
          </p:txBody>
        </p:sp>
      </p:grpSp>
      <p:pic>
        <p:nvPicPr>
          <p:cNvPr id="6" name="Picture 2" descr="http://bbs.qianyan001.com/uploads/allimg/150916/106_150916111025_1.jpg"/>
          <p:cNvPicPr>
            <a:picLocks noChangeAspect="1" noChangeArrowheads="1"/>
          </p:cNvPicPr>
          <p:nvPr/>
        </p:nvPicPr>
        <p:blipFill>
          <a:blip r:embed="rId3" cstate="print"/>
          <a:srcRect/>
          <a:stretch>
            <a:fillRect/>
          </a:stretch>
        </p:blipFill>
        <p:spPr bwMode="auto">
          <a:xfrm>
            <a:off x="4499992" y="3212976"/>
            <a:ext cx="4347130" cy="3024336"/>
          </a:xfrm>
          <a:prstGeom prst="rect">
            <a:avLst/>
          </a:prstGeom>
          <a:noFill/>
        </p:spPr>
      </p:pic>
      <p:sp>
        <p:nvSpPr>
          <p:cNvPr id="7" name="内容占位符 2"/>
          <p:cNvSpPr txBox="1">
            <a:spLocks/>
          </p:cNvSpPr>
          <p:nvPr/>
        </p:nvSpPr>
        <p:spPr>
          <a:xfrm>
            <a:off x="179512" y="3933056"/>
            <a:ext cx="4073656" cy="2269232"/>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altLang="zh-CN" sz="2400" b="1" i="0" u="none" strike="noStrike" kern="1200" cap="none" spc="0" normalizeH="0" baseline="0" noProof="0" dirty="0" smtClean="0">
                <a:ln>
                  <a:noFill/>
                </a:ln>
                <a:solidFill>
                  <a:schemeClr val="tx2"/>
                </a:solidFill>
                <a:effectLst/>
                <a:uLnTx/>
                <a:uFillTx/>
                <a:latin typeface="+mn-lt"/>
                <a:ea typeface="+mn-ea"/>
                <a:cs typeface="+mn-cs"/>
              </a:rPr>
              <a:t>1866</a:t>
            </a: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年，左宗棠创办的福州船政局是中国近代最重要的军舰生产基地，也是当时远东最大的造船厂。</a:t>
            </a:r>
            <a:endParaRPr kumimoji="0" lang="zh-CN" altLang="en-US" sz="2400" b="1" i="0" u="none" strike="noStrike" kern="1200" cap="none" spc="0" normalizeH="0" baseline="0" noProof="0" dirty="0">
              <a:ln>
                <a:noFill/>
              </a:ln>
              <a:solidFill>
                <a:schemeClr val="tx2"/>
              </a:solidFill>
              <a:effectLst/>
              <a:uLnTx/>
              <a:uFillTx/>
              <a:latin typeface="+mn-lt"/>
              <a:ea typeface="+mn-ea"/>
              <a:cs typeface="+mn-cs"/>
            </a:endParaRPr>
          </a:p>
        </p:txBody>
      </p:sp>
      <p:pic>
        <p:nvPicPr>
          <p:cNvPr id="137218" name="Picture 2" descr="http://sh30.microfotos.com/pic/0/57/5718/571895preview4.jpg"/>
          <p:cNvPicPr>
            <a:picLocks noChangeAspect="1" noChangeArrowheads="1"/>
          </p:cNvPicPr>
          <p:nvPr/>
        </p:nvPicPr>
        <p:blipFill>
          <a:blip r:embed="rId4" cstate="print"/>
          <a:srcRect/>
          <a:stretch>
            <a:fillRect/>
          </a:stretch>
        </p:blipFill>
        <p:spPr bwMode="auto">
          <a:xfrm>
            <a:off x="467543" y="1124744"/>
            <a:ext cx="3996443" cy="266429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67544" y="2667000"/>
            <a:ext cx="8424936" cy="2215991"/>
          </a:xfrm>
          <a:prstGeom prst="rect">
            <a:avLst/>
          </a:prstGeom>
          <a:solidFill>
            <a:srgbClr val="FFFFFF"/>
          </a:solidFill>
          <a:ln w="9525">
            <a:noFill/>
            <a:miter lim="800000"/>
            <a:headEnd/>
            <a:tailEnd/>
          </a:ln>
          <a:effectLst/>
        </p:spPr>
        <p:txBody>
          <a:bodyPr wrap="square">
            <a:spAutoFit/>
          </a:bodyPr>
          <a:lstStyle/>
          <a:p>
            <a:r>
              <a:rPr lang="zh-CN" altLang="en-US" sz="2400" b="1" dirty="0">
                <a:latin typeface="Times New Roman" pitchFamily="18" charset="0"/>
              </a:rPr>
              <a:t>“窃维东南大利在水而不在陆”“自海上用兵以来，泰西各国，火轮兵船直达天津，藩篱竟同虚设，星驰飙举，无足当之。 </a:t>
            </a:r>
            <a:r>
              <a:rPr lang="en-US" altLang="zh-CN" sz="2400" b="1" dirty="0">
                <a:latin typeface="Times New Roman" pitchFamily="18" charset="0"/>
              </a:rPr>
              <a:t>……</a:t>
            </a:r>
            <a:r>
              <a:rPr lang="zh-CN" altLang="en-US" sz="2400" b="1" dirty="0">
                <a:latin typeface="Times New Roman" pitchFamily="18" charset="0"/>
              </a:rPr>
              <a:t>臣愚以为，欲防海之害而收其利，非整理水师不可；欲整理水师，非设局监造轮船不可。”                                     </a:t>
            </a:r>
          </a:p>
          <a:p>
            <a:r>
              <a:rPr lang="zh-CN" altLang="en-US" sz="2400" b="1" dirty="0">
                <a:latin typeface="Times New Roman" pitchFamily="18" charset="0"/>
              </a:rPr>
              <a:t>                                                 </a:t>
            </a:r>
            <a:r>
              <a:rPr lang="en-US" altLang="zh-CN" sz="2400" b="1" dirty="0">
                <a:latin typeface="Times New Roman" pitchFamily="18" charset="0"/>
              </a:rPr>
              <a:t>——</a:t>
            </a:r>
            <a:r>
              <a:rPr lang="zh-CN" altLang="en-US" sz="2400" b="1" dirty="0">
                <a:latin typeface="Times New Roman" pitchFamily="18" charset="0"/>
              </a:rPr>
              <a:t>左宗棠</a:t>
            </a:r>
            <a:r>
              <a:rPr lang="zh-CN" altLang="en-US" b="1" dirty="0"/>
              <a:t>（</a:t>
            </a:r>
            <a:r>
              <a:rPr lang="en-US" altLang="zh-CN" b="1" dirty="0"/>
              <a:t>1812-1885</a:t>
            </a:r>
            <a:r>
              <a:rPr lang="zh-CN" altLang="en-US" b="1" dirty="0"/>
              <a:t>）</a:t>
            </a:r>
            <a:r>
              <a:rPr lang="zh-CN" altLang="en-US" dirty="0"/>
              <a:t> </a:t>
            </a:r>
            <a:r>
              <a:rPr lang="en-US" altLang="zh-CN" dirty="0"/>
              <a:t>1866</a:t>
            </a:r>
            <a:r>
              <a:rPr lang="zh-CN" altLang="en-US" dirty="0"/>
              <a:t>年</a:t>
            </a:r>
            <a:r>
              <a:rPr lang="en-US" altLang="zh-CN" dirty="0"/>
              <a:t>6</a:t>
            </a:r>
            <a:r>
              <a:rPr lang="zh-CN" altLang="en-US" dirty="0"/>
              <a:t>月</a:t>
            </a:r>
            <a:r>
              <a:rPr lang="en-US" altLang="zh-CN" dirty="0"/>
              <a:t>《</a:t>
            </a:r>
            <a:r>
              <a:rPr lang="zh-CN" altLang="en-US" b="1" dirty="0"/>
              <a:t>拟购机器雇洋匠试造轮船先陈大概情形折</a:t>
            </a:r>
            <a:r>
              <a:rPr lang="en-US" altLang="zh-CN" b="1" dirty="0"/>
              <a:t>》</a:t>
            </a:r>
          </a:p>
        </p:txBody>
      </p:sp>
      <p:sp>
        <p:nvSpPr>
          <p:cNvPr id="57347" name="Line 3"/>
          <p:cNvSpPr>
            <a:spLocks noChangeShapeType="1"/>
          </p:cNvSpPr>
          <p:nvPr/>
        </p:nvSpPr>
        <p:spPr bwMode="auto">
          <a:xfrm flipV="1">
            <a:off x="1907704" y="3789040"/>
            <a:ext cx="6696744" cy="0"/>
          </a:xfrm>
          <a:prstGeom prst="line">
            <a:avLst/>
          </a:prstGeom>
          <a:noFill/>
          <a:ln w="28575">
            <a:solidFill>
              <a:srgbClr val="FF0000"/>
            </a:solidFill>
            <a:round/>
            <a:headEnd/>
            <a:tailEnd/>
          </a:ln>
          <a:effectLst/>
        </p:spPr>
        <p:txBody>
          <a:bodyPr wrap="none"/>
          <a:lstStyle/>
          <a:p>
            <a:endParaRPr lang="zh-CN" altLang="en-US"/>
          </a:p>
        </p:txBody>
      </p:sp>
      <p:grpSp>
        <p:nvGrpSpPr>
          <p:cNvPr id="2" name="Group 4"/>
          <p:cNvGrpSpPr>
            <a:grpSpLocks/>
          </p:cNvGrpSpPr>
          <p:nvPr/>
        </p:nvGrpSpPr>
        <p:grpSpPr bwMode="auto">
          <a:xfrm>
            <a:off x="5796136" y="1124744"/>
            <a:ext cx="1800090" cy="1368752"/>
            <a:chOff x="205" y="68"/>
            <a:chExt cx="1024" cy="1315"/>
          </a:xfrm>
        </p:grpSpPr>
        <p:pic>
          <p:nvPicPr>
            <p:cNvPr id="57349" name="Picture 5" descr="练习1"/>
            <p:cNvPicPr>
              <a:picLocks noChangeAspect="1" noChangeArrowheads="1"/>
            </p:cNvPicPr>
            <p:nvPr/>
          </p:nvPicPr>
          <p:blipFill>
            <a:blip r:embed="rId2" cstate="print"/>
            <a:srcRect/>
            <a:stretch>
              <a:fillRect/>
            </a:stretch>
          </p:blipFill>
          <p:spPr bwMode="auto">
            <a:xfrm>
              <a:off x="205" y="68"/>
              <a:ext cx="1024" cy="1315"/>
            </a:xfrm>
            <a:prstGeom prst="rect">
              <a:avLst/>
            </a:prstGeom>
            <a:noFill/>
            <a:ln w="9525">
              <a:noFill/>
              <a:miter lim="800000"/>
              <a:headEnd/>
              <a:tailEnd/>
            </a:ln>
          </p:spPr>
        </p:pic>
        <p:sp>
          <p:nvSpPr>
            <p:cNvPr id="57350" name="Rectangle 6" descr="信纸"/>
            <p:cNvSpPr>
              <a:spLocks noChangeArrowheads="1"/>
            </p:cNvSpPr>
            <p:nvPr/>
          </p:nvSpPr>
          <p:spPr bwMode="auto">
            <a:xfrm>
              <a:off x="281" y="351"/>
              <a:ext cx="719" cy="362"/>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
        <p:nvSpPr>
          <p:cNvPr id="57351" name="Line 7"/>
          <p:cNvSpPr>
            <a:spLocks noChangeShapeType="1"/>
          </p:cNvSpPr>
          <p:nvPr/>
        </p:nvSpPr>
        <p:spPr bwMode="auto">
          <a:xfrm flipV="1">
            <a:off x="611560" y="4221088"/>
            <a:ext cx="4752528" cy="0"/>
          </a:xfrm>
          <a:prstGeom prst="line">
            <a:avLst/>
          </a:prstGeom>
          <a:noFill/>
          <a:ln w="28575">
            <a:solidFill>
              <a:srgbClr val="FF0000"/>
            </a:solidFill>
            <a:round/>
            <a:headEnd/>
            <a:tailEnd/>
          </a:ln>
          <a:effectLst/>
        </p:spPr>
        <p:txBody>
          <a:bodyPr wrap="none"/>
          <a:lstStyle/>
          <a:p>
            <a:endParaRPr lang="zh-CN" altLang="en-US"/>
          </a:p>
        </p:txBody>
      </p:sp>
      <p:sp>
        <p:nvSpPr>
          <p:cNvPr id="57352" name="Rectangle 8"/>
          <p:cNvSpPr>
            <a:spLocks noChangeArrowheads="1"/>
          </p:cNvSpPr>
          <p:nvPr/>
        </p:nvSpPr>
        <p:spPr bwMode="auto">
          <a:xfrm>
            <a:off x="539552" y="404664"/>
            <a:ext cx="2724150" cy="701675"/>
          </a:xfrm>
          <a:prstGeom prst="rect">
            <a:avLst/>
          </a:prstGeom>
          <a:noFill/>
          <a:ln w="9525">
            <a:noFill/>
            <a:miter lim="800000"/>
            <a:headEnd/>
            <a:tailEnd/>
          </a:ln>
          <a:effectLst/>
        </p:spPr>
        <p:txBody>
          <a:bodyPr wrap="none">
            <a:spAutoFit/>
          </a:bodyPr>
          <a:lstStyle/>
          <a:p>
            <a:r>
              <a:rPr lang="zh-CN" altLang="en-US" sz="4000" b="1" dirty="0"/>
              <a:t>福州船政局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box(out)">
                                      <p:cBhvr>
                                        <p:cTn id="7" dur="500"/>
                                        <p:tgtEl>
                                          <p:spTgt spid="573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wipe(left)">
                                      <p:cBhvr>
                                        <p:cTn id="12" dur="500"/>
                                        <p:tgtEl>
                                          <p:spTgt spid="573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51"/>
                                        </p:tgtEl>
                                        <p:attrNameLst>
                                          <p:attrName>style.visibility</p:attrName>
                                        </p:attrNameLst>
                                      </p:cBhvr>
                                      <p:to>
                                        <p:strVal val="visible"/>
                                      </p:to>
                                    </p:set>
                                    <p:animEffect transition="in" filter="wipe(left)">
                                      <p:cBhvr>
                                        <p:cTn id="1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autoUpdateAnimBg="0"/>
      <p:bldP spid="57347" grpId="0" animBg="1"/>
      <p:bldP spid="573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1520" y="764704"/>
            <a:ext cx="3384376" cy="2592288"/>
          </a:xfrm>
        </p:spPr>
        <p:txBody>
          <a:bodyPr>
            <a:normAutofit/>
          </a:bodyPr>
          <a:lstStyle/>
          <a:p>
            <a:r>
              <a:rPr lang="en-US" altLang="zh-CN" sz="2400" b="1" dirty="0" smtClean="0"/>
              <a:t>1894</a:t>
            </a:r>
            <a:r>
              <a:rPr lang="zh-CN" altLang="en-US" sz="2400" b="1" dirty="0" smtClean="0"/>
              <a:t>年张之洞创办的湖北枪炮厂（即汉阳兵工厂）。</a:t>
            </a:r>
            <a:endParaRPr lang="en-US" altLang="zh-CN" sz="2400" b="1" dirty="0" smtClean="0"/>
          </a:p>
          <a:p>
            <a:r>
              <a:rPr lang="zh-CN" altLang="en-US" sz="2400" b="1" dirty="0" smtClean="0">
                <a:latin typeface="华文新魏" pitchFamily="2" charset="-122"/>
                <a:ea typeface="华文新魏" pitchFamily="2" charset="-122"/>
              </a:rPr>
              <a:t>湖北枪炮厂生产的“汉阳式”步枪，俗称“汉阳造”。</a:t>
            </a:r>
            <a:endParaRPr lang="zh-CN" altLang="en-US" sz="2400" b="1" dirty="0"/>
          </a:p>
        </p:txBody>
      </p:sp>
      <p:pic>
        <p:nvPicPr>
          <p:cNvPr id="43010" name="Picture 2" descr="http://p4.so.qhmsg.com/bdr/_240_/t016bb663ce336df774.jpg"/>
          <p:cNvPicPr>
            <a:picLocks noChangeAspect="1" noChangeArrowheads="1"/>
          </p:cNvPicPr>
          <p:nvPr/>
        </p:nvPicPr>
        <p:blipFill>
          <a:blip r:embed="rId2" cstate="print"/>
          <a:srcRect/>
          <a:stretch>
            <a:fillRect/>
          </a:stretch>
        </p:blipFill>
        <p:spPr bwMode="auto">
          <a:xfrm>
            <a:off x="4067944" y="260648"/>
            <a:ext cx="4613895" cy="2984730"/>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395536" y="4005064"/>
            <a:ext cx="4705350" cy="1257300"/>
          </a:xfrm>
          <a:prstGeom prst="rect">
            <a:avLst/>
          </a:prstGeom>
          <a:noFill/>
          <a:ln w="9525">
            <a:noFill/>
            <a:miter lim="800000"/>
            <a:headEnd/>
            <a:tailEnd/>
          </a:ln>
        </p:spPr>
      </p:pic>
      <p:sp>
        <p:nvSpPr>
          <p:cNvPr id="6" name="内容占位符 2"/>
          <p:cNvSpPr txBox="1">
            <a:spLocks/>
          </p:cNvSpPr>
          <p:nvPr/>
        </p:nvSpPr>
        <p:spPr>
          <a:xfrm>
            <a:off x="5508104" y="3356992"/>
            <a:ext cx="3096344" cy="3251448"/>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仿德国</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88</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式毛瑟步枪并加改进而成，最高年产</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9000</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余支。该枪坚固耐用，易于制造，直至</a:t>
            </a:r>
            <a:r>
              <a:rPr kumimoji="0" lang="en-US" altLang="zh-CN"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1943</a:t>
            </a:r>
            <a:r>
              <a:rPr kumimoji="0" lang="zh-CN" altLang="en-US" sz="2400" b="1" i="0" u="none" strike="noStrike" kern="1200" cap="none" spc="0" normalizeH="0" baseline="0" noProof="0" dirty="0" smtClean="0">
                <a:ln>
                  <a:noFill/>
                </a:ln>
                <a:solidFill>
                  <a:schemeClr val="tx1"/>
                </a:solidFill>
                <a:effectLst/>
                <a:uLnTx/>
                <a:uFillTx/>
                <a:latin typeface="华文新魏" pitchFamily="2" charset="-122"/>
                <a:ea typeface="华文新魏" pitchFamily="2" charset="-122"/>
                <a:cs typeface="+mn-cs"/>
              </a:rPr>
              <a:t>年才停止生产，曾是旧中国军队装备的主要兵器。</a:t>
            </a:r>
            <a:endParaRPr kumimoji="0" lang="zh-CN" altLang="en-US" sz="2400" b="1" i="0" u="none" strike="noStrike" kern="1200" cap="none" spc="0" normalizeH="0" baseline="0" noProof="0" dirty="0">
              <a:ln>
                <a:noFill/>
              </a:ln>
              <a:solidFill>
                <a:schemeClr val="tx1"/>
              </a:solidFill>
              <a:effectLst/>
              <a:uLnTx/>
              <a:uFillTx/>
              <a:latin typeface="华文新魏" pitchFamily="2" charset="-122"/>
              <a:ea typeface="华文新魏"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83568" y="2895600"/>
            <a:ext cx="8231832" cy="2408238"/>
          </a:xfrm>
          <a:prstGeom prst="rect">
            <a:avLst/>
          </a:prstGeom>
          <a:solidFill>
            <a:srgbClr val="FFFFFF"/>
          </a:solidFill>
          <a:ln w="9525">
            <a:noFill/>
            <a:miter lim="800000"/>
            <a:headEnd/>
            <a:tailEnd/>
          </a:ln>
          <a:effectLst/>
        </p:spPr>
        <p:txBody>
          <a:bodyPr wrap="square">
            <a:spAutoFit/>
          </a:bodyPr>
          <a:lstStyle/>
          <a:p>
            <a:r>
              <a:rPr lang="zh-CN" altLang="en-US" sz="3200" b="1" dirty="0">
                <a:latin typeface="Times New Roman" pitchFamily="18" charset="0"/>
              </a:rPr>
              <a:t>      “</a:t>
            </a:r>
            <a:r>
              <a:rPr lang="zh-CN" altLang="en-US" sz="2400" b="1" dirty="0">
                <a:latin typeface="Times New Roman" pitchFamily="18" charset="0"/>
              </a:rPr>
              <a:t>臣近于直之南境磁洲山中议开煤铁，在津、沪机器局委员购洋器、雇洋匠，以资倡导，因为铸造军器要需，亦欲渐开风气以利民也。 ……若南省滨江近海等处，皆能设法去办，船械制造所用煤铁，无庸向外洋购运，榷其余利，并可养船练兵，此军国之大利也。” </a:t>
            </a:r>
          </a:p>
          <a:p>
            <a:r>
              <a:rPr lang="zh-CN" altLang="en-US" sz="2400" b="1" dirty="0">
                <a:latin typeface="Times New Roman" pitchFamily="18" charset="0"/>
              </a:rPr>
              <a:t>                                                                ——李鸿章</a:t>
            </a:r>
            <a:r>
              <a:rPr lang="zh-CN" altLang="en-US" b="1" dirty="0"/>
              <a:t>（1823--1901）</a:t>
            </a:r>
            <a:r>
              <a:rPr lang="zh-CN" altLang="en-US" dirty="0"/>
              <a:t> </a:t>
            </a:r>
          </a:p>
        </p:txBody>
      </p:sp>
      <p:sp>
        <p:nvSpPr>
          <p:cNvPr id="58371" name="Line 3"/>
          <p:cNvSpPr>
            <a:spLocks noChangeShapeType="1"/>
          </p:cNvSpPr>
          <p:nvPr/>
        </p:nvSpPr>
        <p:spPr bwMode="auto">
          <a:xfrm>
            <a:off x="899592" y="3789040"/>
            <a:ext cx="4076700" cy="0"/>
          </a:xfrm>
          <a:prstGeom prst="line">
            <a:avLst/>
          </a:prstGeom>
          <a:noFill/>
          <a:ln w="28575">
            <a:solidFill>
              <a:srgbClr val="FF0000"/>
            </a:solidFill>
            <a:round/>
            <a:headEnd/>
            <a:tailEnd/>
          </a:ln>
          <a:effectLst/>
        </p:spPr>
        <p:txBody>
          <a:bodyPr wrap="none"/>
          <a:lstStyle/>
          <a:p>
            <a:endParaRPr lang="zh-CN" altLang="en-US"/>
          </a:p>
        </p:txBody>
      </p:sp>
      <p:sp>
        <p:nvSpPr>
          <p:cNvPr id="58372" name="Line 4"/>
          <p:cNvSpPr>
            <a:spLocks noChangeShapeType="1"/>
          </p:cNvSpPr>
          <p:nvPr/>
        </p:nvSpPr>
        <p:spPr bwMode="auto">
          <a:xfrm>
            <a:off x="4211961" y="4509120"/>
            <a:ext cx="3600400" cy="0"/>
          </a:xfrm>
          <a:prstGeom prst="line">
            <a:avLst/>
          </a:prstGeom>
          <a:noFill/>
          <a:ln w="28575">
            <a:solidFill>
              <a:srgbClr val="FF0000"/>
            </a:solidFill>
            <a:round/>
            <a:headEnd/>
            <a:tailEnd/>
          </a:ln>
          <a:effectLst/>
        </p:spPr>
        <p:txBody>
          <a:bodyPr wrap="none"/>
          <a:lstStyle/>
          <a:p>
            <a:endParaRPr lang="zh-CN" altLang="en-US"/>
          </a:p>
        </p:txBody>
      </p:sp>
      <p:sp>
        <p:nvSpPr>
          <p:cNvPr id="58373" name="Line 5"/>
          <p:cNvSpPr>
            <a:spLocks noChangeShapeType="1"/>
          </p:cNvSpPr>
          <p:nvPr/>
        </p:nvSpPr>
        <p:spPr bwMode="auto">
          <a:xfrm>
            <a:off x="827584" y="4149080"/>
            <a:ext cx="2448272" cy="0"/>
          </a:xfrm>
          <a:prstGeom prst="line">
            <a:avLst/>
          </a:prstGeom>
          <a:noFill/>
          <a:ln w="28575">
            <a:solidFill>
              <a:srgbClr val="FF0000"/>
            </a:solidFill>
            <a:round/>
            <a:headEnd/>
            <a:tailEnd/>
          </a:ln>
          <a:effectLst/>
        </p:spPr>
        <p:txBody>
          <a:bodyPr wrap="none"/>
          <a:lstStyle/>
          <a:p>
            <a:endParaRPr lang="zh-CN" altLang="en-US"/>
          </a:p>
        </p:txBody>
      </p:sp>
      <p:sp>
        <p:nvSpPr>
          <p:cNvPr id="58374" name="Rectangle 6"/>
          <p:cNvSpPr>
            <a:spLocks noChangeArrowheads="1"/>
          </p:cNvSpPr>
          <p:nvPr/>
        </p:nvSpPr>
        <p:spPr bwMode="auto">
          <a:xfrm>
            <a:off x="381000" y="304800"/>
            <a:ext cx="8229600" cy="758825"/>
          </a:xfrm>
          <a:prstGeom prst="rect">
            <a:avLst/>
          </a:prstGeom>
          <a:noFill/>
          <a:ln w="9525">
            <a:noFill/>
            <a:miter lim="800000"/>
            <a:headEnd/>
            <a:tailEnd/>
          </a:ln>
          <a:effectLst/>
        </p:spPr>
        <p:txBody>
          <a:bodyPr/>
          <a:lstStyle/>
          <a:p>
            <a:pPr>
              <a:buFontTx/>
              <a:buNone/>
            </a:pPr>
            <a:r>
              <a:rPr lang="zh-CN" altLang="en-US" sz="4200" b="1">
                <a:solidFill>
                  <a:schemeClr val="tx2"/>
                </a:solidFill>
                <a:latin typeface="Garamond" pitchFamily="18" charset="0"/>
              </a:rPr>
              <a:t>（</a:t>
            </a:r>
            <a:r>
              <a:rPr lang="en-US" altLang="zh-CN" sz="4200" b="1">
                <a:solidFill>
                  <a:schemeClr val="tx2"/>
                </a:solidFill>
                <a:latin typeface="Garamond" pitchFamily="18" charset="0"/>
              </a:rPr>
              <a:t>2</a:t>
            </a:r>
            <a:r>
              <a:rPr lang="zh-CN" altLang="en-US" sz="4200" b="1">
                <a:solidFill>
                  <a:schemeClr val="tx2"/>
                </a:solidFill>
                <a:latin typeface="Garamond" pitchFamily="18" charset="0"/>
              </a:rPr>
              <a:t>）</a:t>
            </a:r>
            <a:r>
              <a:rPr lang="zh-CN" altLang="en-US" sz="4200" b="1">
                <a:latin typeface="华文新魏" pitchFamily="2" charset="-122"/>
                <a:ea typeface="华文新魏" pitchFamily="2" charset="-122"/>
              </a:rPr>
              <a:t>兴办民用工业以</a:t>
            </a:r>
            <a:r>
              <a:rPr lang="zh-CN" altLang="en-US" sz="4200" b="1">
                <a:latin typeface="Arial"/>
                <a:ea typeface="华文新魏" pitchFamily="2" charset="-122"/>
              </a:rPr>
              <a:t>“</a:t>
            </a:r>
            <a:r>
              <a:rPr lang="zh-CN" altLang="en-US" sz="4200" b="1">
                <a:latin typeface="华文新魏" pitchFamily="2" charset="-122"/>
                <a:ea typeface="华文新魏" pitchFamily="2" charset="-122"/>
              </a:rPr>
              <a:t>求富</a:t>
            </a:r>
            <a:r>
              <a:rPr lang="zh-CN" altLang="en-US" sz="4200" b="1">
                <a:latin typeface="Arial"/>
                <a:ea typeface="华文新魏" pitchFamily="2" charset="-122"/>
              </a:rPr>
              <a:t>”</a:t>
            </a:r>
            <a:endParaRPr lang="zh-CN" altLang="en-US" sz="4200" b="1">
              <a:latin typeface="华文新魏" pitchFamily="2" charset="-122"/>
              <a:ea typeface="华文新魏" pitchFamily="2" charset="-122"/>
            </a:endParaRPr>
          </a:p>
        </p:txBody>
      </p:sp>
      <p:grpSp>
        <p:nvGrpSpPr>
          <p:cNvPr id="2" name="Group 7"/>
          <p:cNvGrpSpPr>
            <a:grpSpLocks/>
          </p:cNvGrpSpPr>
          <p:nvPr/>
        </p:nvGrpSpPr>
        <p:grpSpPr bwMode="auto">
          <a:xfrm>
            <a:off x="468342" y="1413193"/>
            <a:ext cx="1662627" cy="1350963"/>
            <a:chOff x="-87" y="263"/>
            <a:chExt cx="1024" cy="1315"/>
          </a:xfrm>
        </p:grpSpPr>
        <p:pic>
          <p:nvPicPr>
            <p:cNvPr id="58376" name="Picture 8" descr="练习1"/>
            <p:cNvPicPr>
              <a:picLocks noChangeAspect="1" noChangeArrowheads="1"/>
            </p:cNvPicPr>
            <p:nvPr/>
          </p:nvPicPr>
          <p:blipFill>
            <a:blip r:embed="rId2" cstate="print"/>
            <a:srcRect/>
            <a:stretch>
              <a:fillRect/>
            </a:stretch>
          </p:blipFill>
          <p:spPr bwMode="auto">
            <a:xfrm>
              <a:off x="-87" y="263"/>
              <a:ext cx="1024" cy="1315"/>
            </a:xfrm>
            <a:prstGeom prst="rect">
              <a:avLst/>
            </a:prstGeom>
            <a:noFill/>
            <a:ln w="9525">
              <a:noFill/>
              <a:miter lim="800000"/>
              <a:headEnd/>
              <a:tailEnd/>
            </a:ln>
          </p:spPr>
        </p:pic>
        <p:sp>
          <p:nvSpPr>
            <p:cNvPr id="58377" name="Rectangle 9" descr="信纸"/>
            <p:cNvSpPr>
              <a:spLocks noChangeArrowheads="1"/>
            </p:cNvSpPr>
            <p:nvPr/>
          </p:nvSpPr>
          <p:spPr bwMode="auto">
            <a:xfrm>
              <a:off x="1" y="543"/>
              <a:ext cx="844"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ox(out)">
                                      <p:cBhvr>
                                        <p:cTn id="7" dur="500"/>
                                        <p:tgtEl>
                                          <p:spTgt spid="5837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371"/>
                                        </p:tgtEl>
                                        <p:attrNameLst>
                                          <p:attrName>style.visibility</p:attrName>
                                        </p:attrNameLst>
                                      </p:cBhvr>
                                      <p:to>
                                        <p:strVal val="visible"/>
                                      </p:to>
                                    </p:set>
                                    <p:animEffect transition="in" filter="wipe(left)">
                                      <p:cBhvr>
                                        <p:cTn id="11" dur="500"/>
                                        <p:tgtEl>
                                          <p:spTgt spid="583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8372"/>
                                        </p:tgtEl>
                                        <p:attrNameLst>
                                          <p:attrName>style.visibility</p:attrName>
                                        </p:attrNameLst>
                                      </p:cBhvr>
                                      <p:to>
                                        <p:strVal val="visible"/>
                                      </p:to>
                                    </p:set>
                                    <p:animEffect transition="in" filter="wipe(left)">
                                      <p:cBhvr>
                                        <p:cTn id="16" dur="500"/>
                                        <p:tgtEl>
                                          <p:spTgt spid="583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8373"/>
                                        </p:tgtEl>
                                        <p:attrNameLst>
                                          <p:attrName>style.visibility</p:attrName>
                                        </p:attrNameLst>
                                      </p:cBhvr>
                                      <p:to>
                                        <p:strVal val="visible"/>
                                      </p:to>
                                    </p:set>
                                    <p:animEffect transition="in" filter="wipe(left)">
                                      <p:cBhvr>
                                        <p:cTn id="21" dur="500"/>
                                        <p:tgtEl>
                                          <p:spTgt spid="58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ldLvl="0" animBg="1" autoUpdateAnimBg="0"/>
      <p:bldP spid="58371" grpId="0" animBg="1"/>
      <p:bldP spid="58372" grpId="0" animBg="1"/>
      <p:bldP spid="583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Group 2"/>
          <p:cNvGraphicFramePr>
            <a:graphicFrameLocks noGrp="1"/>
          </p:cNvGraphicFramePr>
          <p:nvPr/>
        </p:nvGraphicFramePr>
        <p:xfrm>
          <a:off x="179512" y="980728"/>
          <a:ext cx="5040560" cy="4721126"/>
        </p:xfrm>
        <a:graphic>
          <a:graphicData uri="http://schemas.openxmlformats.org/drawingml/2006/table">
            <a:tbl>
              <a:tblPr/>
              <a:tblGrid>
                <a:gridCol w="2407431"/>
                <a:gridCol w="952942"/>
                <a:gridCol w="1680187"/>
              </a:tblGrid>
              <a:tr h="577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民用工业名称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创办人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上海轮船招商局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1872</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天津开平煤矿</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1878</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上海机器织布局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1879</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15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天津电报局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9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zh-CN" altLang="en-US" sz="2400" b="1" dirty="0" smtClean="0">
                          <a:latin typeface="华文新魏" pitchFamily="2" charset="-122"/>
                          <a:ea typeface="华文新魏" pitchFamily="2" charset="-122"/>
                        </a:rPr>
                        <a:t>  兰州织呢局</a:t>
                      </a:r>
                      <a:endPar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lang="zh-CN" altLang="en-US" sz="2400" b="1" dirty="0" smtClean="0">
                          <a:latin typeface="华文新魏" pitchFamily="2" charset="-122"/>
                          <a:ea typeface="华文新魏" pitchFamily="2" charset="-122"/>
                        </a:rPr>
                        <a:t>左宗棠</a:t>
                      </a:r>
                      <a:endPar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97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 唐山胥格庄铁路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1881</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李鸿章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40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汉 阳 铁 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1890</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张之洞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     湖北织布局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1" i="0" u="none" strike="noStrike" cap="none" normalizeH="0" baseline="0" dirty="0" smtClean="0">
                          <a:ln>
                            <a:noFill/>
                          </a:ln>
                          <a:solidFill>
                            <a:schemeClr val="tx1"/>
                          </a:solidFill>
                          <a:effectLst/>
                          <a:latin typeface="华文新魏" pitchFamily="2" charset="-122"/>
                          <a:ea typeface="华文新魏" pitchFamily="2" charset="-122"/>
                        </a:rPr>
                        <a:t>1892</a:t>
                      </a:r>
                      <a:endParaRPr kumimoji="0"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张之洞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9426" name="Text Box 34"/>
          <p:cNvSpPr txBox="1">
            <a:spLocks noChangeArrowheads="1"/>
          </p:cNvSpPr>
          <p:nvPr/>
        </p:nvSpPr>
        <p:spPr bwMode="auto">
          <a:xfrm>
            <a:off x="5919788" y="3416300"/>
            <a:ext cx="184150" cy="519113"/>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ctr"/>
            <a:endParaRPr lang="zh-CN" altLang="en-US" sz="2800" b="1">
              <a:solidFill>
                <a:schemeClr val="tx2"/>
              </a:solidFill>
              <a:effectLst>
                <a:outerShdw blurRad="38100" dist="38100" dir="2700000" algn="tl">
                  <a:srgbClr val="C0C0C0"/>
                </a:outerShdw>
              </a:effectLst>
              <a:latin typeface="华文新魏" pitchFamily="2" charset="-122"/>
              <a:ea typeface="华文新魏" pitchFamily="2" charset="-122"/>
            </a:endParaRPr>
          </a:p>
        </p:txBody>
      </p:sp>
      <p:sp>
        <p:nvSpPr>
          <p:cNvPr id="59427" name="Rectangle 35"/>
          <p:cNvSpPr>
            <a:spLocks noChangeArrowheads="1"/>
          </p:cNvSpPr>
          <p:nvPr/>
        </p:nvSpPr>
        <p:spPr bwMode="auto">
          <a:xfrm>
            <a:off x="5436096" y="548680"/>
            <a:ext cx="3495328" cy="646331"/>
          </a:xfrm>
          <a:prstGeom prst="rect">
            <a:avLst/>
          </a:prstGeom>
          <a:noFill/>
          <a:ln w="9525">
            <a:noFill/>
            <a:miter lim="800000"/>
            <a:headEnd/>
            <a:tailEnd/>
          </a:ln>
          <a:effectLst/>
        </p:spPr>
        <p:txBody>
          <a:bodyPr wrap="square">
            <a:spAutoFit/>
          </a:bodyPr>
          <a:lstStyle/>
          <a:p>
            <a:r>
              <a:rPr lang="zh-CN" altLang="en-US" b="1" dirty="0">
                <a:solidFill>
                  <a:schemeClr val="bg1"/>
                </a:solidFill>
              </a:rPr>
              <a:t>其中</a:t>
            </a:r>
            <a:r>
              <a:rPr lang="zh-CN" altLang="en-US" b="1" dirty="0"/>
              <a:t>轮船招商局是创办的时间最早、规模最大的民用企业</a:t>
            </a:r>
          </a:p>
        </p:txBody>
      </p:sp>
      <p:pic>
        <p:nvPicPr>
          <p:cNvPr id="59428" name="Picture 36" descr="Image438"/>
          <p:cNvPicPr>
            <a:picLocks noChangeAspect="1" noChangeArrowheads="1"/>
          </p:cNvPicPr>
          <p:nvPr/>
        </p:nvPicPr>
        <p:blipFill>
          <a:blip r:embed="rId2" cstate="print"/>
          <a:srcRect/>
          <a:stretch>
            <a:fillRect/>
          </a:stretch>
        </p:blipFill>
        <p:spPr bwMode="auto">
          <a:xfrm>
            <a:off x="5292080" y="1484784"/>
            <a:ext cx="3851920" cy="417725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9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nodeType="clickEffect">
                                  <p:stCondLst>
                                    <p:cond delay="0"/>
                                  </p:stCondLst>
                                  <p:childTnLst>
                                    <p:set>
                                      <p:cBhvr>
                                        <p:cTn id="10" dur="1" fill="hold">
                                          <p:stCondLst>
                                            <p:cond delay="0"/>
                                          </p:stCondLst>
                                        </p:cTn>
                                        <p:tgtEl>
                                          <p:spTgt spid="59428"/>
                                        </p:tgtEl>
                                        <p:attrNameLst>
                                          <p:attrName>style.visibility</p:attrName>
                                        </p:attrNameLst>
                                      </p:cBhvr>
                                      <p:to>
                                        <p:strVal val="visible"/>
                                      </p:to>
                                    </p:set>
                                    <p:anim to="" calcmode="lin" valueType="num">
                                      <p:cBhvr>
                                        <p:cTn id="11" dur="1" fill="hold"/>
                                        <p:tgtEl>
                                          <p:spTgt spid="5942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
          </p:nvPr>
        </p:nvSpPr>
        <p:spPr>
          <a:xfrm>
            <a:off x="251520" y="620688"/>
            <a:ext cx="3568440" cy="1728192"/>
          </a:xfrm>
        </p:spPr>
        <p:txBody>
          <a:bodyPr>
            <a:normAutofit/>
          </a:bodyPr>
          <a:lstStyle/>
          <a:p>
            <a:r>
              <a:rPr lang="zh-CN" altLang="en-US" sz="2400" b="1" dirty="0" smtClean="0">
                <a:latin typeface="华文新魏" pitchFamily="2" charset="-122"/>
                <a:ea typeface="华文新魏" pitchFamily="2" charset="-122"/>
              </a:rPr>
              <a:t>成立於</a:t>
            </a:r>
            <a:r>
              <a:rPr lang="en-US" altLang="zh-CN" sz="2400" b="1" dirty="0" smtClean="0">
                <a:latin typeface="华文新魏" pitchFamily="2" charset="-122"/>
                <a:ea typeface="华文新魏" pitchFamily="2" charset="-122"/>
              </a:rPr>
              <a:t>1872</a:t>
            </a:r>
            <a:r>
              <a:rPr lang="zh-CN" altLang="en-US" sz="2400" b="1" dirty="0" smtClean="0">
                <a:latin typeface="华文新魏" pitchFamily="2" charset="-122"/>
                <a:ea typeface="华文新魏" pitchFamily="2" charset="-122"/>
              </a:rPr>
              <a:t>年的</a:t>
            </a:r>
            <a:r>
              <a:rPr lang="zh-CN" altLang="en-US" sz="2400" b="1" dirty="0" smtClean="0">
                <a:solidFill>
                  <a:srgbClr val="FF0000"/>
                </a:solidFill>
                <a:latin typeface="华文新魏" pitchFamily="2" charset="-122"/>
                <a:ea typeface="华文新魏" pitchFamily="2" charset="-122"/>
              </a:rPr>
              <a:t>轮船招商局</a:t>
            </a:r>
            <a:r>
              <a:rPr lang="zh-CN" altLang="en-US" sz="2400" b="1" dirty="0" smtClean="0">
                <a:latin typeface="华文新魏" pitchFamily="2" charset="-122"/>
                <a:ea typeface="华文新魏" pitchFamily="2" charset="-122"/>
              </a:rPr>
              <a:t>，是洋务运动中出现的第一个“官督商办”的民用企业</a:t>
            </a:r>
            <a:r>
              <a:rPr lang="zh-CN" altLang="en-US" dirty="0" smtClean="0"/>
              <a:t>。</a:t>
            </a:r>
            <a:endParaRPr lang="zh-CN" altLang="en-US" dirty="0"/>
          </a:p>
        </p:txBody>
      </p:sp>
      <p:pic>
        <p:nvPicPr>
          <p:cNvPr id="35844" name="Picture 4" descr="http://p1.so.qhmsg.com/bdr/_240_/t01b4615df0a86f773b.jpg"/>
          <p:cNvPicPr>
            <a:picLocks noChangeAspect="1" noChangeArrowheads="1"/>
          </p:cNvPicPr>
          <p:nvPr/>
        </p:nvPicPr>
        <p:blipFill>
          <a:blip r:embed="rId2" cstate="print"/>
          <a:srcRect/>
          <a:stretch>
            <a:fillRect/>
          </a:stretch>
        </p:blipFill>
        <p:spPr bwMode="auto">
          <a:xfrm>
            <a:off x="4211960" y="116632"/>
            <a:ext cx="4680520" cy="3132348"/>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251520" y="3284984"/>
            <a:ext cx="4800533" cy="3096344"/>
          </a:xfrm>
          <a:prstGeom prst="rect">
            <a:avLst/>
          </a:prstGeom>
          <a:noFill/>
          <a:ln w="9525">
            <a:noFill/>
            <a:miter lim="800000"/>
            <a:headEnd/>
            <a:tailEnd/>
          </a:ln>
        </p:spPr>
      </p:pic>
      <p:sp>
        <p:nvSpPr>
          <p:cNvPr id="8" name="内容占位符 2"/>
          <p:cNvSpPr txBox="1">
            <a:spLocks/>
          </p:cNvSpPr>
          <p:nvPr/>
        </p:nvSpPr>
        <p:spPr>
          <a:xfrm>
            <a:off x="5148064" y="3573016"/>
            <a:ext cx="3600400" cy="2376264"/>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altLang="zh-CN" sz="2400" b="1" dirty="0" smtClean="0">
                <a:latin typeface="华文新魏" pitchFamily="2" charset="-122"/>
                <a:ea typeface="华文新魏" pitchFamily="2" charset="-122"/>
              </a:rPr>
              <a:t>1878</a:t>
            </a:r>
            <a:r>
              <a:rPr lang="zh-CN" altLang="en-US" sz="2400" b="1" dirty="0" smtClean="0">
                <a:latin typeface="华文新魏" pitchFamily="2" charset="-122"/>
                <a:ea typeface="华文新魏" pitchFamily="2" charset="-122"/>
              </a:rPr>
              <a:t>年李鸿章在唐山正式设立</a:t>
            </a:r>
            <a:r>
              <a:rPr lang="zh-CN" altLang="en-US" sz="2400" b="1" dirty="0" smtClean="0">
                <a:solidFill>
                  <a:srgbClr val="FF0000"/>
                </a:solidFill>
                <a:latin typeface="华文新魏" pitchFamily="2" charset="-122"/>
                <a:ea typeface="华文新魏" pitchFamily="2" charset="-122"/>
              </a:rPr>
              <a:t>开平矿务局</a:t>
            </a:r>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1881</a:t>
            </a:r>
            <a:r>
              <a:rPr lang="zh-CN" altLang="en-US" sz="2400" b="1" dirty="0" smtClean="0">
                <a:latin typeface="华文新魏" pitchFamily="2" charset="-122"/>
                <a:ea typeface="华文新魏" pitchFamily="2" charset="-122"/>
              </a:rPr>
              <a:t>年全面投产，到</a:t>
            </a:r>
            <a:r>
              <a:rPr lang="en-US" altLang="zh-CN" sz="2400" b="1" dirty="0" smtClean="0">
                <a:latin typeface="华文新魏" pitchFamily="2" charset="-122"/>
                <a:ea typeface="华文新魏" pitchFamily="2" charset="-122"/>
              </a:rPr>
              <a:t>1898</a:t>
            </a:r>
            <a:r>
              <a:rPr lang="zh-CN" altLang="en-US" sz="2400" b="1" dirty="0" smtClean="0">
                <a:latin typeface="华文新魏" pitchFamily="2" charset="-122"/>
                <a:ea typeface="华文新魏" pitchFamily="2" charset="-122"/>
              </a:rPr>
              <a:t>年产量达</a:t>
            </a:r>
            <a:r>
              <a:rPr lang="en-US" altLang="zh-CN" sz="2400" b="1" dirty="0" smtClean="0">
                <a:latin typeface="华文新魏" pitchFamily="2" charset="-122"/>
                <a:ea typeface="华文新魏" pitchFamily="2" charset="-122"/>
              </a:rPr>
              <a:t>73</a:t>
            </a:r>
            <a:r>
              <a:rPr lang="zh-CN" altLang="en-US" sz="2400" b="1" dirty="0" smtClean="0">
                <a:latin typeface="华文新魏" pitchFamily="2" charset="-122"/>
                <a:ea typeface="华文新魏" pitchFamily="2" charset="-122"/>
              </a:rPr>
              <a:t>万吨。是中国近代较早使用机器采煤的大型企业。</a:t>
            </a:r>
            <a:endParaRPr lang="zh-CN" altLang="en-US" sz="2400" b="1" dirty="0">
              <a:latin typeface="华文新魏" pitchFamily="2" charset="-122"/>
              <a:ea typeface="华文新魏"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sz="quarter" idx="1"/>
          </p:nvPr>
        </p:nvSpPr>
        <p:spPr>
          <a:xfrm>
            <a:off x="467544" y="1844824"/>
            <a:ext cx="8295456" cy="3528392"/>
          </a:xfrm>
          <a:noFill/>
          <a:ln>
            <a:noFill/>
          </a:ln>
        </p:spPr>
        <p:txBody>
          <a:bodyPr>
            <a:normAutofit/>
          </a:bodyPr>
          <a:lstStyle/>
          <a:p>
            <a:pPr>
              <a:lnSpc>
                <a:spcPct val="90000"/>
              </a:lnSpc>
            </a:pPr>
            <a:r>
              <a:rPr lang="en-US" altLang="zh-CN" sz="2400" b="1" dirty="0">
                <a:latin typeface="华文新魏" pitchFamily="2" charset="-122"/>
                <a:ea typeface="华文新魏" pitchFamily="2" charset="-122"/>
              </a:rPr>
              <a:t>1878</a:t>
            </a:r>
            <a:r>
              <a:rPr lang="zh-CN" altLang="en-US" sz="2400" b="1" dirty="0">
                <a:latin typeface="华文新魏" pitchFamily="2" charset="-122"/>
                <a:ea typeface="华文新魏" pitchFamily="2" charset="-122"/>
              </a:rPr>
              <a:t>年</a:t>
            </a:r>
            <a:r>
              <a:rPr lang="en-US" altLang="zh-CN" sz="2400" b="1" dirty="0">
                <a:latin typeface="华文新魏" pitchFamily="2" charset="-122"/>
                <a:ea typeface="华文新魏" pitchFamily="2" charset="-122"/>
              </a:rPr>
              <a:t>3</a:t>
            </a:r>
            <a:r>
              <a:rPr lang="zh-CN" altLang="en-US" sz="2400" b="1" dirty="0">
                <a:latin typeface="华文新魏" pitchFamily="2" charset="-122"/>
                <a:ea typeface="华文新魏" pitchFamily="2" charset="-122"/>
              </a:rPr>
              <a:t>月，在李鸿章主持下，以天津为中心，在北京、天津、烟台、牛庄、上海五处，试办邮政，这是中国近代邮政之始。</a:t>
            </a:r>
          </a:p>
          <a:p>
            <a:pPr>
              <a:lnSpc>
                <a:spcPct val="90000"/>
              </a:lnSpc>
            </a:pPr>
            <a:r>
              <a:rPr lang="en-US" altLang="zh-CN" sz="2400" b="1" dirty="0" smtClean="0">
                <a:latin typeface="华文新魏" pitchFamily="2" charset="-122"/>
                <a:ea typeface="华文新魏" pitchFamily="2" charset="-122"/>
              </a:rPr>
              <a:t>1882</a:t>
            </a:r>
            <a:r>
              <a:rPr lang="zh-CN" altLang="en-US" sz="2400" b="1" dirty="0">
                <a:latin typeface="华文新魏" pitchFamily="2" charset="-122"/>
                <a:ea typeface="华文新魏" pitchFamily="2" charset="-122"/>
              </a:rPr>
              <a:t>年广州开始有了自来水，稍后，武昌、上海也相继办起了自来水厂。</a:t>
            </a:r>
          </a:p>
          <a:p>
            <a:pPr>
              <a:lnSpc>
                <a:spcPct val="90000"/>
              </a:lnSpc>
            </a:pPr>
            <a:r>
              <a:rPr lang="en-US" altLang="zh-CN" sz="2400" b="1" dirty="0">
                <a:latin typeface="华文新魏" pitchFamily="2" charset="-122"/>
                <a:ea typeface="华文新魏" pitchFamily="2" charset="-122"/>
              </a:rPr>
              <a:t>1885</a:t>
            </a:r>
            <a:r>
              <a:rPr lang="zh-CN" altLang="en-US" sz="2400" b="1" dirty="0">
                <a:latin typeface="华文新魏" pitchFamily="2" charset="-122"/>
                <a:ea typeface="华文新魏" pitchFamily="2" charset="-122"/>
              </a:rPr>
              <a:t>年中法战争后，成立了中国第一个铁路</a:t>
            </a:r>
            <a:r>
              <a:rPr lang="zh-CN" altLang="en-US" sz="2400" b="1" dirty="0" smtClean="0">
                <a:latin typeface="华文新魏" pitchFamily="2" charset="-122"/>
                <a:ea typeface="华文新魏" pitchFamily="2" charset="-122"/>
              </a:rPr>
              <a:t>公司</a:t>
            </a:r>
            <a:r>
              <a:rPr lang="en-US" altLang="zh-CN" sz="2400" b="1" dirty="0" smtClean="0">
                <a:latin typeface="华文新魏" pitchFamily="2" charset="-122"/>
                <a:ea typeface="华文新魏" pitchFamily="2" charset="-122"/>
              </a:rPr>
              <a:t>----</a:t>
            </a:r>
            <a:r>
              <a:rPr lang="zh-CN" altLang="en-US" sz="2400" b="1" dirty="0" smtClean="0">
                <a:latin typeface="华文新魏" pitchFamily="2" charset="-122"/>
                <a:ea typeface="华文新魏" pitchFamily="2" charset="-122"/>
              </a:rPr>
              <a:t>开平</a:t>
            </a:r>
            <a:r>
              <a:rPr lang="zh-CN" altLang="en-US" sz="2400" b="1" dirty="0">
                <a:latin typeface="华文新魏" pitchFamily="2" charset="-122"/>
                <a:ea typeface="华文新魏" pitchFamily="2" charset="-122"/>
              </a:rPr>
              <a:t>铁路公司。到</a:t>
            </a:r>
            <a:r>
              <a:rPr lang="en-US" altLang="zh-CN" sz="2400" b="1" dirty="0">
                <a:latin typeface="华文新魏" pitchFamily="2" charset="-122"/>
                <a:ea typeface="华文新魏" pitchFamily="2" charset="-122"/>
              </a:rPr>
              <a:t>1895</a:t>
            </a:r>
            <a:r>
              <a:rPr lang="zh-CN" altLang="en-US" sz="2400" b="1" dirty="0">
                <a:latin typeface="华文新魏" pitchFamily="2" charset="-122"/>
                <a:ea typeface="华文新魏" pitchFamily="2" charset="-122"/>
              </a:rPr>
              <a:t>年，全国陆续修建了</a:t>
            </a:r>
            <a:r>
              <a:rPr lang="en-US" altLang="zh-CN" sz="2400" b="1" dirty="0">
                <a:latin typeface="华文新魏" pitchFamily="2" charset="-122"/>
                <a:ea typeface="华文新魏" pitchFamily="2" charset="-122"/>
              </a:rPr>
              <a:t>360</a:t>
            </a:r>
            <a:r>
              <a:rPr lang="zh-CN" altLang="en-US" sz="2400" b="1" dirty="0">
                <a:latin typeface="华文新魏" pitchFamily="2" charset="-122"/>
                <a:ea typeface="华文新魏" pitchFamily="2" charset="-122"/>
              </a:rPr>
              <a:t>余公里的铁路。</a:t>
            </a:r>
          </a:p>
          <a:p>
            <a:pPr>
              <a:lnSpc>
                <a:spcPct val="90000"/>
              </a:lnSpc>
            </a:pPr>
            <a:r>
              <a:rPr lang="en-US" altLang="zh-CN" sz="2400" b="1" dirty="0">
                <a:latin typeface="华文新魏" pitchFamily="2" charset="-122"/>
                <a:ea typeface="华文新魏" pitchFamily="2" charset="-122"/>
              </a:rPr>
              <a:t>1887</a:t>
            </a:r>
            <a:r>
              <a:rPr lang="zh-CN" altLang="en-US" sz="2400" b="1" dirty="0">
                <a:latin typeface="华文新魏" pitchFamily="2" charset="-122"/>
                <a:ea typeface="华文新魏" pitchFamily="2" charset="-122"/>
              </a:rPr>
              <a:t>年，两广总督张之洞在总督府安装了第一台发电机，开始了中国电灯取代油灯的时代。</a:t>
            </a:r>
          </a:p>
        </p:txBody>
      </p:sp>
      <p:grpSp>
        <p:nvGrpSpPr>
          <p:cNvPr id="2" name="Group 3"/>
          <p:cNvGrpSpPr>
            <a:grpSpLocks/>
          </p:cNvGrpSpPr>
          <p:nvPr/>
        </p:nvGrpSpPr>
        <p:grpSpPr bwMode="auto">
          <a:xfrm>
            <a:off x="396061" y="188313"/>
            <a:ext cx="1662627" cy="1352550"/>
            <a:chOff x="197" y="109"/>
            <a:chExt cx="1024" cy="1315"/>
          </a:xfrm>
        </p:grpSpPr>
        <p:pic>
          <p:nvPicPr>
            <p:cNvPr id="60420" name="Picture 4" descr="练习1"/>
            <p:cNvPicPr>
              <a:picLocks noChangeAspect="1" noChangeArrowheads="1"/>
            </p:cNvPicPr>
            <p:nvPr/>
          </p:nvPicPr>
          <p:blipFill>
            <a:blip r:embed="rId2" cstate="print"/>
            <a:srcRect/>
            <a:stretch>
              <a:fillRect/>
            </a:stretch>
          </p:blipFill>
          <p:spPr bwMode="auto">
            <a:xfrm>
              <a:off x="197" y="109"/>
              <a:ext cx="1024" cy="1315"/>
            </a:xfrm>
            <a:prstGeom prst="rect">
              <a:avLst/>
            </a:prstGeom>
            <a:noFill/>
            <a:ln w="9525">
              <a:noFill/>
              <a:miter lim="800000"/>
              <a:headEnd/>
              <a:tailEnd/>
            </a:ln>
          </p:spPr>
        </p:pic>
        <p:sp>
          <p:nvSpPr>
            <p:cNvPr id="60421" name="Rectangle 5" descr="信纸"/>
            <p:cNvSpPr>
              <a:spLocks noChangeArrowheads="1"/>
            </p:cNvSpPr>
            <p:nvPr/>
          </p:nvSpPr>
          <p:spPr bwMode="auto">
            <a:xfrm>
              <a:off x="418" y="315"/>
              <a:ext cx="621"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60422" name="Text Box 6"/>
          <p:cNvSpPr txBox="1">
            <a:spLocks noChangeArrowheads="1"/>
          </p:cNvSpPr>
          <p:nvPr/>
        </p:nvSpPr>
        <p:spPr bwMode="auto">
          <a:xfrm>
            <a:off x="338138" y="2122488"/>
            <a:ext cx="309562" cy="639762"/>
          </a:xfrm>
          <a:prstGeom prst="rect">
            <a:avLst/>
          </a:prstGeom>
          <a:noFill/>
          <a:ln w="9525">
            <a:noFill/>
            <a:miter lim="800000"/>
            <a:headEnd/>
            <a:tailEnd/>
          </a:ln>
        </p:spPr>
        <p:txBody>
          <a:bodyPr wrap="none">
            <a:spAutoFit/>
          </a:bodyPr>
          <a:lstStyle/>
          <a:p>
            <a:endParaRPr lang="zh-CN" altLang="en-US" b="1">
              <a:solidFill>
                <a:srgbClr val="3333CC"/>
              </a:solidFill>
              <a:latin typeface="仿宋_GB2312" pitchFamily="49" charset="-122"/>
              <a:ea typeface="仿宋_GB2312" pitchFamily="49" charset="-122"/>
            </a:endParaRPr>
          </a:p>
          <a:p>
            <a:endParaRPr lang="zh-CN" altLang="en-US" b="1">
              <a:solidFill>
                <a:srgbClr val="3333CC"/>
              </a:solidFill>
              <a:latin typeface="仿宋_GB2312" pitchFamily="49" charset="-122"/>
              <a:ea typeface="仿宋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8">
                                            <p:txEl>
                                              <p:pRg st="0" end="0"/>
                                            </p:txEl>
                                          </p:spTgt>
                                        </p:tgtEl>
                                        <p:attrNameLst>
                                          <p:attrName>style.visibility</p:attrName>
                                        </p:attrNameLst>
                                      </p:cBhvr>
                                      <p:to>
                                        <p:strVal val="visible"/>
                                      </p:to>
                                    </p:set>
                                    <p:animEffect transition="in" filter="box(out)">
                                      <p:cBhvr>
                                        <p:cTn id="7" dur="500"/>
                                        <p:tgtEl>
                                          <p:spTgt spid="60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0418">
                                            <p:txEl>
                                              <p:pRg st="1" end="1"/>
                                            </p:txEl>
                                          </p:spTgt>
                                        </p:tgtEl>
                                        <p:attrNameLst>
                                          <p:attrName>style.visibility</p:attrName>
                                        </p:attrNameLst>
                                      </p:cBhvr>
                                      <p:to>
                                        <p:strVal val="visible"/>
                                      </p:to>
                                    </p:set>
                                    <p:animEffect transition="in" filter="box(out)">
                                      <p:cBhvr>
                                        <p:cTn id="12" dur="500"/>
                                        <p:tgtEl>
                                          <p:spTgt spid="604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0418">
                                            <p:txEl>
                                              <p:pRg st="2" end="2"/>
                                            </p:txEl>
                                          </p:spTgt>
                                        </p:tgtEl>
                                        <p:attrNameLst>
                                          <p:attrName>style.visibility</p:attrName>
                                        </p:attrNameLst>
                                      </p:cBhvr>
                                      <p:to>
                                        <p:strVal val="visible"/>
                                      </p:to>
                                    </p:set>
                                    <p:animEffect transition="in" filter="box(out)">
                                      <p:cBhvr>
                                        <p:cTn id="17" dur="500"/>
                                        <p:tgtEl>
                                          <p:spTgt spid="604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60418">
                                            <p:txEl>
                                              <p:pRg st="3" end="3"/>
                                            </p:txEl>
                                          </p:spTgt>
                                        </p:tgtEl>
                                        <p:attrNameLst>
                                          <p:attrName>style.visibility</p:attrName>
                                        </p:attrNameLst>
                                      </p:cBhvr>
                                      <p:to>
                                        <p:strVal val="visible"/>
                                      </p:to>
                                    </p:set>
                                    <p:animEffect transition="in" filter="box(out)">
                                      <p:cBhvr>
                                        <p:cTn id="22" dur="1000"/>
                                        <p:tgtEl>
                                          <p:spTgt spid="604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67544" y="5105400"/>
            <a:ext cx="8505006" cy="830997"/>
          </a:xfrm>
          <a:prstGeom prst="rect">
            <a:avLst/>
          </a:prstGeom>
          <a:solidFill>
            <a:srgbClr val="FFFFCC"/>
          </a:solidFill>
          <a:ln w="9525">
            <a:noFill/>
            <a:miter lim="800000"/>
            <a:headEnd/>
            <a:tailEnd/>
          </a:ln>
          <a:effectLst/>
        </p:spPr>
        <p:txBody>
          <a:bodyPr wrap="square">
            <a:spAutoFit/>
          </a:bodyPr>
          <a:lstStyle/>
          <a:p>
            <a:r>
              <a:rPr lang="zh-CN" altLang="en-US" dirty="0"/>
              <a:t>      </a:t>
            </a:r>
            <a:r>
              <a:rPr lang="zh-CN" altLang="en-US" sz="2400" b="1" dirty="0">
                <a:latin typeface="华文新魏" pitchFamily="2" charset="-122"/>
                <a:ea typeface="华文新魏" pitchFamily="2" charset="-122"/>
              </a:rPr>
              <a:t>从</a:t>
            </a:r>
            <a:r>
              <a:rPr lang="en-US" altLang="zh-CN" sz="2400" b="1" dirty="0">
                <a:latin typeface="华文新魏" pitchFamily="2" charset="-122"/>
                <a:ea typeface="华文新魏" pitchFamily="2" charset="-122"/>
              </a:rPr>
              <a:t>19</a:t>
            </a:r>
            <a:r>
              <a:rPr lang="zh-CN" altLang="en-US" sz="2400" b="1" dirty="0">
                <a:latin typeface="华文新魏" pitchFamily="2" charset="-122"/>
                <a:ea typeface="华文新魏" pitchFamily="2" charset="-122"/>
              </a:rPr>
              <a:t>世纪</a:t>
            </a:r>
            <a:r>
              <a:rPr lang="en-US" altLang="zh-CN" sz="2400" b="1" dirty="0">
                <a:latin typeface="华文新魏" pitchFamily="2" charset="-122"/>
                <a:ea typeface="华文新魏" pitchFamily="2" charset="-122"/>
              </a:rPr>
              <a:t>70</a:t>
            </a:r>
            <a:r>
              <a:rPr lang="zh-CN" altLang="en-US" sz="2400" b="1" dirty="0">
                <a:latin typeface="华文新魏" pitchFamily="2" charset="-122"/>
                <a:ea typeface="华文新魏" pitchFamily="2" charset="-122"/>
              </a:rPr>
              <a:t>年代到</a:t>
            </a:r>
            <a:r>
              <a:rPr lang="en-US" altLang="zh-CN" sz="2400" b="1" dirty="0">
                <a:latin typeface="华文新魏" pitchFamily="2" charset="-122"/>
                <a:ea typeface="华文新魏" pitchFamily="2" charset="-122"/>
              </a:rPr>
              <a:t>90</a:t>
            </a:r>
            <a:r>
              <a:rPr lang="zh-CN" altLang="en-US" sz="2400" b="1" dirty="0">
                <a:latin typeface="华文新魏" pitchFamily="2" charset="-122"/>
                <a:ea typeface="华文新魏" pitchFamily="2" charset="-122"/>
              </a:rPr>
              <a:t>年代，分别建成了北洋、南洋、福建、广东四支水师，又称四洋海军。</a:t>
            </a:r>
          </a:p>
        </p:txBody>
      </p:sp>
      <p:sp>
        <p:nvSpPr>
          <p:cNvPr id="62467" name="Rectangle 3"/>
          <p:cNvSpPr>
            <a:spLocks noChangeArrowheads="1"/>
          </p:cNvSpPr>
          <p:nvPr/>
        </p:nvSpPr>
        <p:spPr bwMode="auto">
          <a:xfrm>
            <a:off x="395536" y="277813"/>
            <a:ext cx="8291264" cy="941387"/>
          </a:xfrm>
          <a:prstGeom prst="rect">
            <a:avLst/>
          </a:prstGeom>
          <a:noFill/>
          <a:ln w="9525">
            <a:noFill/>
            <a:miter lim="800000"/>
            <a:headEnd/>
            <a:tailEnd/>
          </a:ln>
          <a:effectLst/>
        </p:spPr>
        <p:txBody>
          <a:bodyPr/>
          <a:lstStyle/>
          <a:p>
            <a:pPr>
              <a:buFontTx/>
              <a:buNone/>
            </a:pPr>
            <a:r>
              <a:rPr lang="en-US" altLang="zh-CN" sz="4200" b="1" dirty="0">
                <a:latin typeface="华文新魏" pitchFamily="2" charset="-122"/>
                <a:ea typeface="华文新魏" pitchFamily="2" charset="-122"/>
              </a:rPr>
              <a:t>2</a:t>
            </a:r>
            <a:r>
              <a:rPr lang="zh-CN" altLang="en-US" sz="4200" b="1" dirty="0">
                <a:latin typeface="华文新魏" pitchFamily="2" charset="-122"/>
                <a:ea typeface="华文新魏" pitchFamily="2" charset="-122"/>
              </a:rPr>
              <a:t>、建立新式海陆军</a:t>
            </a:r>
          </a:p>
        </p:txBody>
      </p:sp>
      <p:sp>
        <p:nvSpPr>
          <p:cNvPr id="62468" name="Rectangle 4"/>
          <p:cNvSpPr>
            <a:spLocks noChangeArrowheads="1"/>
          </p:cNvSpPr>
          <p:nvPr/>
        </p:nvSpPr>
        <p:spPr bwMode="auto">
          <a:xfrm>
            <a:off x="609600" y="1447800"/>
            <a:ext cx="4114800" cy="33528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en-US" altLang="zh-CN" sz="2400" b="1"/>
              <a:t>1874</a:t>
            </a:r>
            <a:r>
              <a:rPr lang="zh-CN" altLang="en-US" sz="2400" b="1"/>
              <a:t>年，清政府筹办海防、建设海军之议兴起。</a:t>
            </a:r>
          </a:p>
          <a:p>
            <a:pPr marL="342900" indent="-342900">
              <a:spcBef>
                <a:spcPct val="20000"/>
              </a:spcBef>
              <a:buClr>
                <a:schemeClr val="accent1"/>
              </a:buClr>
              <a:buSzPct val="65000"/>
              <a:buFont typeface="Wingdings" pitchFamily="2" charset="2"/>
              <a:buChar char="n"/>
            </a:pPr>
            <a:r>
              <a:rPr lang="en-US" altLang="zh-CN" sz="2400" b="1"/>
              <a:t>1885</a:t>
            </a:r>
            <a:r>
              <a:rPr lang="zh-CN" altLang="en-US" sz="2400" b="1"/>
              <a:t>年，清政府设立海军衙门。 </a:t>
            </a:r>
          </a:p>
          <a:p>
            <a:pPr marL="342900" indent="-342900">
              <a:spcBef>
                <a:spcPct val="20000"/>
              </a:spcBef>
              <a:buClr>
                <a:schemeClr val="accent1"/>
              </a:buClr>
              <a:buSzPct val="65000"/>
              <a:buFont typeface="Wingdings" pitchFamily="2" charset="2"/>
              <a:buChar char="n"/>
            </a:pPr>
            <a:r>
              <a:rPr lang="en-US" altLang="zh-CN" sz="2400" b="1"/>
              <a:t>1888</a:t>
            </a:r>
            <a:r>
              <a:rPr lang="zh-CN" altLang="en-US" sz="2400" b="1"/>
              <a:t>年，北洋舰队正式组成，拥有军舰</a:t>
            </a:r>
            <a:r>
              <a:rPr lang="en-US" altLang="zh-CN" sz="2400" b="1"/>
              <a:t>25</a:t>
            </a:r>
            <a:r>
              <a:rPr lang="zh-CN" altLang="en-US" sz="2400" b="1"/>
              <a:t>艘，官兵</a:t>
            </a:r>
            <a:r>
              <a:rPr lang="en-US" altLang="zh-CN" sz="2400" b="1"/>
              <a:t>4000</a:t>
            </a:r>
            <a:r>
              <a:rPr lang="zh-CN" altLang="en-US" sz="2400" b="1"/>
              <a:t>多人，由淮军将领丁汝昌任海军提督。</a:t>
            </a:r>
          </a:p>
        </p:txBody>
      </p:sp>
      <p:sp>
        <p:nvSpPr>
          <p:cNvPr id="62469" name="Rectangle 5"/>
          <p:cNvSpPr>
            <a:spLocks noChangeArrowheads="1"/>
          </p:cNvSpPr>
          <p:nvPr/>
        </p:nvSpPr>
        <p:spPr bwMode="auto">
          <a:xfrm>
            <a:off x="4876800" y="3886200"/>
            <a:ext cx="3962400" cy="9144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2000" b="1"/>
              <a:t>由</a:t>
            </a:r>
            <a:r>
              <a:rPr lang="zh-CN" altLang="en-US" sz="2000" b="1">
                <a:hlinkClick r:id="rId2"/>
              </a:rPr>
              <a:t>德国</a:t>
            </a:r>
            <a:r>
              <a:rPr lang="zh-CN" altLang="en-US" sz="2000" b="1"/>
              <a:t>伏尔铿</a:t>
            </a:r>
            <a:r>
              <a:rPr lang="en-US" altLang="zh-CN" sz="2000" b="1"/>
              <a:t>(Vulcan)</a:t>
            </a:r>
            <a:r>
              <a:rPr lang="zh-CN" altLang="en-US" sz="2000" b="1"/>
              <a:t>造船厂建造的“定远”舰</a:t>
            </a:r>
            <a:r>
              <a:rPr lang="en-US" altLang="zh-CN" sz="2000" b="1"/>
              <a:t>1885</a:t>
            </a:r>
            <a:r>
              <a:rPr lang="zh-CN" altLang="en-US" sz="2000" b="1"/>
              <a:t>年开始服役 。</a:t>
            </a:r>
          </a:p>
        </p:txBody>
      </p:sp>
      <p:pic>
        <p:nvPicPr>
          <p:cNvPr id="62470" name="Picture 6" descr="定远铁甲舰"/>
          <p:cNvPicPr>
            <a:picLocks noChangeAspect="1" noChangeArrowheads="1"/>
          </p:cNvPicPr>
          <p:nvPr/>
        </p:nvPicPr>
        <p:blipFill>
          <a:blip r:embed="rId3" cstate="print"/>
          <a:srcRect/>
          <a:stretch>
            <a:fillRect/>
          </a:stretch>
        </p:blipFill>
        <p:spPr bwMode="auto">
          <a:xfrm>
            <a:off x="5105400" y="1676400"/>
            <a:ext cx="3633788" cy="2144713"/>
          </a:xfrm>
          <a:prstGeom prst="rect">
            <a:avLst/>
          </a:prstGeom>
          <a:noFill/>
          <a:ln w="9525">
            <a:solidFill>
              <a:srgbClr val="CC9900"/>
            </a:solid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457200" y="277813"/>
            <a:ext cx="8229600" cy="1139825"/>
          </a:xfrm>
          <a:prstGeom prst="rect">
            <a:avLst/>
          </a:prstGeom>
          <a:noFill/>
          <a:ln w="9525">
            <a:noFill/>
            <a:miter lim="800000"/>
            <a:headEnd/>
            <a:tailEnd/>
          </a:ln>
          <a:effectLst/>
        </p:spPr>
        <p:txBody>
          <a:bodyPr/>
          <a:lstStyle/>
          <a:p>
            <a:pPr>
              <a:buFontTx/>
              <a:buNone/>
            </a:pPr>
            <a:r>
              <a:rPr lang="en-US" altLang="zh-CN" sz="4200" b="1">
                <a:latin typeface="Garamond" pitchFamily="18" charset="0"/>
              </a:rPr>
              <a:t>3</a:t>
            </a:r>
            <a:r>
              <a:rPr lang="zh-CN" altLang="en-US" sz="4200" b="1">
                <a:latin typeface="Garamond" pitchFamily="18" charset="0"/>
              </a:rPr>
              <a:t>、创办新式学堂，派遣留学生</a:t>
            </a:r>
          </a:p>
        </p:txBody>
      </p:sp>
      <p:pic>
        <p:nvPicPr>
          <p:cNvPr id="63492" name="Picture 4" descr="京师同文馆旧址"/>
          <p:cNvPicPr>
            <a:picLocks noChangeAspect="1" noChangeArrowheads="1"/>
          </p:cNvPicPr>
          <p:nvPr/>
        </p:nvPicPr>
        <p:blipFill>
          <a:blip r:embed="rId2" cstate="print"/>
          <a:srcRect/>
          <a:stretch>
            <a:fillRect/>
          </a:stretch>
        </p:blipFill>
        <p:spPr bwMode="auto">
          <a:xfrm>
            <a:off x="4891088" y="3200400"/>
            <a:ext cx="4252912" cy="2895600"/>
          </a:xfrm>
          <a:prstGeom prst="rect">
            <a:avLst/>
          </a:prstGeom>
          <a:noFill/>
          <a:ln w="9525">
            <a:noFill/>
            <a:miter lim="800000"/>
            <a:headEnd/>
            <a:tailEnd/>
          </a:ln>
        </p:spPr>
      </p:pic>
      <p:sp>
        <p:nvSpPr>
          <p:cNvPr id="63493" name="AutoShape 5">
            <a:hlinkClick r:id="rId3" action="ppaction://hlinksldjump"/>
          </p:cNvPr>
          <p:cNvSpPr>
            <a:spLocks noChangeArrowheads="1"/>
          </p:cNvSpPr>
          <p:nvPr/>
        </p:nvSpPr>
        <p:spPr bwMode="auto">
          <a:xfrm>
            <a:off x="5334000" y="1295400"/>
            <a:ext cx="3636963" cy="1295400"/>
          </a:xfrm>
          <a:prstGeom prst="wedgeRectCallout">
            <a:avLst>
              <a:gd name="adj1" fmla="val 10412"/>
              <a:gd name="adj2" fmla="val 104778"/>
            </a:avLst>
          </a:prstGeom>
          <a:solidFill>
            <a:srgbClr val="FFFFFF"/>
          </a:solidFill>
          <a:ln w="9525">
            <a:solidFill>
              <a:schemeClr val="tx1"/>
            </a:solidFill>
            <a:miter lim="800000"/>
            <a:headEnd/>
            <a:tailEnd/>
          </a:ln>
          <a:effectLst/>
        </p:spPr>
        <p:txBody>
          <a:bodyPr/>
          <a:lstStyle/>
          <a:p>
            <a:r>
              <a:rPr lang="zh-CN" altLang="en-US" sz="2000" b="1">
                <a:latin typeface="Times New Roman" pitchFamily="18" charset="0"/>
                <a:ea typeface="华文新魏" pitchFamily="2" charset="-122"/>
              </a:rPr>
              <a:t>洋务派最早创办的洋务学堂，附属于总理衙门，</a:t>
            </a:r>
            <a:r>
              <a:rPr lang="en-US" altLang="zh-CN" sz="2000" b="1">
                <a:latin typeface="Times New Roman" pitchFamily="18" charset="0"/>
                <a:ea typeface="华文新魏" pitchFamily="2" charset="-122"/>
              </a:rPr>
              <a:t>1902</a:t>
            </a:r>
            <a:r>
              <a:rPr lang="zh-CN" altLang="en-US" sz="2000" b="1">
                <a:latin typeface="Times New Roman" pitchFamily="18" charset="0"/>
                <a:ea typeface="华文新魏" pitchFamily="2" charset="-122"/>
              </a:rPr>
              <a:t>年并入京师大学堂（后者于</a:t>
            </a:r>
            <a:r>
              <a:rPr lang="en-US" altLang="zh-CN" sz="2000" b="1">
                <a:latin typeface="Times New Roman" pitchFamily="18" charset="0"/>
                <a:ea typeface="华文新魏" pitchFamily="2" charset="-122"/>
              </a:rPr>
              <a:t>1912</a:t>
            </a:r>
            <a:r>
              <a:rPr lang="zh-CN" altLang="en-US" sz="2000" b="1">
                <a:latin typeface="Times New Roman" pitchFamily="18" charset="0"/>
                <a:ea typeface="华文新魏" pitchFamily="2" charset="-122"/>
              </a:rPr>
              <a:t>年更名为北京大学）。</a:t>
            </a:r>
          </a:p>
        </p:txBody>
      </p:sp>
      <p:sp>
        <p:nvSpPr>
          <p:cNvPr id="63494" name="Rectangle 6"/>
          <p:cNvSpPr>
            <a:spLocks noChangeArrowheads="1"/>
          </p:cNvSpPr>
          <p:nvPr/>
        </p:nvSpPr>
        <p:spPr bwMode="auto">
          <a:xfrm>
            <a:off x="179512" y="1412776"/>
            <a:ext cx="4777680" cy="4724400"/>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zh-CN" altLang="en-US" sz="2400" b="1" dirty="0">
                <a:solidFill>
                  <a:schemeClr val="tx2"/>
                </a:solidFill>
              </a:rPr>
              <a:t>（</a:t>
            </a:r>
            <a:r>
              <a:rPr lang="en-US" altLang="zh-CN" sz="2400" b="1" dirty="0">
                <a:solidFill>
                  <a:schemeClr val="tx2"/>
                </a:solidFill>
              </a:rPr>
              <a:t>1</a:t>
            </a:r>
            <a:r>
              <a:rPr lang="zh-CN" altLang="en-US" sz="2400" b="1" dirty="0">
                <a:solidFill>
                  <a:schemeClr val="tx2"/>
                </a:solidFill>
              </a:rPr>
              <a:t>）兴办新式学堂</a:t>
            </a:r>
          </a:p>
          <a:p>
            <a:pPr marL="342900" indent="-342900">
              <a:lnSpc>
                <a:spcPct val="90000"/>
              </a:lnSpc>
              <a:spcBef>
                <a:spcPct val="20000"/>
              </a:spcBef>
              <a:buClr>
                <a:schemeClr val="accent1"/>
              </a:buClr>
              <a:buSzPct val="65000"/>
              <a:buFont typeface="Wingdings" pitchFamily="2" charset="2"/>
              <a:buChar char="n"/>
            </a:pPr>
            <a:r>
              <a:rPr lang="zh-CN" altLang="en-US" sz="2400" b="1" dirty="0"/>
              <a:t>一是翻译学堂，如京师同文馆（</a:t>
            </a:r>
            <a:r>
              <a:rPr lang="en-US" altLang="zh-CN" sz="2400" b="1" dirty="0"/>
              <a:t>1862</a:t>
            </a:r>
            <a:r>
              <a:rPr lang="zh-CN" altLang="en-US" sz="2400" b="1" dirty="0"/>
              <a:t>，洋务派创办的第一所新式学堂）、上海广方言馆（</a:t>
            </a:r>
            <a:r>
              <a:rPr lang="en-US" altLang="zh-CN" sz="2400" b="1" dirty="0"/>
              <a:t>1863</a:t>
            </a:r>
            <a:r>
              <a:rPr lang="zh-CN" altLang="en-US" sz="2400" b="1" dirty="0"/>
              <a:t>），以培养外语翻译和外交人才为宗旨） 。</a:t>
            </a:r>
          </a:p>
          <a:p>
            <a:pPr marL="342900" indent="-342900">
              <a:lnSpc>
                <a:spcPct val="90000"/>
              </a:lnSpc>
              <a:spcBef>
                <a:spcPct val="20000"/>
              </a:spcBef>
              <a:buClr>
                <a:schemeClr val="accent1"/>
              </a:buClr>
              <a:buSzPct val="65000"/>
              <a:buFont typeface="Wingdings" pitchFamily="2" charset="2"/>
              <a:buChar char="n"/>
            </a:pPr>
            <a:r>
              <a:rPr lang="zh-CN" altLang="en-US" sz="2400" b="1" dirty="0"/>
              <a:t>二是工艺学堂，如福州电气学塾（</a:t>
            </a:r>
            <a:r>
              <a:rPr lang="en-US" altLang="zh-CN" sz="2400" b="1" dirty="0"/>
              <a:t>1876</a:t>
            </a:r>
            <a:r>
              <a:rPr lang="zh-CN" altLang="en-US" sz="2400" b="1" dirty="0"/>
              <a:t>）、天津电报学堂（</a:t>
            </a:r>
            <a:r>
              <a:rPr lang="en-US" altLang="zh-CN" sz="2400" b="1" dirty="0"/>
              <a:t>1879</a:t>
            </a:r>
            <a:r>
              <a:rPr lang="zh-CN" altLang="en-US" sz="2400" b="1" dirty="0"/>
              <a:t>）。</a:t>
            </a:r>
          </a:p>
          <a:p>
            <a:pPr marL="342900" indent="-342900">
              <a:lnSpc>
                <a:spcPct val="90000"/>
              </a:lnSpc>
              <a:spcBef>
                <a:spcPct val="20000"/>
              </a:spcBef>
              <a:buClr>
                <a:schemeClr val="accent1"/>
              </a:buClr>
              <a:buSzPct val="65000"/>
              <a:buFont typeface="Wingdings" pitchFamily="2" charset="2"/>
              <a:buChar char="n"/>
            </a:pPr>
            <a:r>
              <a:rPr lang="zh-CN" altLang="en-US" sz="2400" b="1" dirty="0"/>
              <a:t>三是军事学堂，如福州船政学堂（</a:t>
            </a:r>
            <a:r>
              <a:rPr lang="en-US" altLang="zh-CN" sz="2400" b="1" dirty="0"/>
              <a:t>1866</a:t>
            </a:r>
            <a:r>
              <a:rPr lang="zh-CN" altLang="en-US" sz="2400" b="1" dirty="0"/>
              <a:t>）、天津水师学堂（</a:t>
            </a:r>
            <a:r>
              <a:rPr lang="en-US" altLang="zh-CN" sz="2400" b="1" dirty="0"/>
              <a:t>1880</a:t>
            </a:r>
            <a:r>
              <a:rPr lang="zh-CN" altLang="en-US" sz="2400" b="1" dirty="0"/>
              <a:t>）、天津武备学堂（</a:t>
            </a:r>
            <a:r>
              <a:rPr lang="en-US" altLang="zh-CN" sz="2400" b="1" dirty="0"/>
              <a:t>1885</a:t>
            </a:r>
            <a:r>
              <a:rPr lang="zh-CN" altLang="en-US" sz="2400" b="1" dirty="0"/>
              <a: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381000" y="2360613"/>
            <a:ext cx="8424863" cy="457200"/>
          </a:xfrm>
          <a:prstGeom prst="rect">
            <a:avLst/>
          </a:prstGeom>
          <a:noFill/>
          <a:ln w="9525">
            <a:noFill/>
            <a:miter lim="800000"/>
            <a:headEnd/>
            <a:tailEnd/>
          </a:ln>
          <a:effectLst/>
        </p:spPr>
        <p:txBody>
          <a:bodyPr anchor="ctr">
            <a:spAutoFit/>
          </a:bodyPr>
          <a:lstStyle/>
          <a:p>
            <a:pPr indent="304800"/>
            <a:endParaRPr lang="zh-CN" altLang="en-US" sz="2400" b="1">
              <a:latin typeface="华文中宋" pitchFamily="2" charset="-122"/>
              <a:ea typeface="华文中宋" pitchFamily="2" charset="-122"/>
            </a:endParaRPr>
          </a:p>
        </p:txBody>
      </p:sp>
      <p:grpSp>
        <p:nvGrpSpPr>
          <p:cNvPr id="9" name="组合 8"/>
          <p:cNvGrpSpPr/>
          <p:nvPr/>
        </p:nvGrpSpPr>
        <p:grpSpPr>
          <a:xfrm>
            <a:off x="3779912" y="1196752"/>
            <a:ext cx="4973910" cy="3744416"/>
            <a:chOff x="3779912" y="1268760"/>
            <a:chExt cx="4973910" cy="3744416"/>
          </a:xfrm>
        </p:grpSpPr>
        <p:pic>
          <p:nvPicPr>
            <p:cNvPr id="68610" name="Picture 2" descr="http://p3.so.qhmsg.com/bdr/_240_/t0135dbf96d2df5f8f8.jpg"/>
            <p:cNvPicPr>
              <a:picLocks noChangeAspect="1" noChangeArrowheads="1"/>
            </p:cNvPicPr>
            <p:nvPr/>
          </p:nvPicPr>
          <p:blipFill>
            <a:blip r:embed="rId2" cstate="print"/>
            <a:srcRect/>
            <a:stretch>
              <a:fillRect/>
            </a:stretch>
          </p:blipFill>
          <p:spPr bwMode="auto">
            <a:xfrm>
              <a:off x="7020272" y="1268760"/>
              <a:ext cx="1733550" cy="2286000"/>
            </a:xfrm>
            <a:prstGeom prst="rect">
              <a:avLst/>
            </a:prstGeom>
            <a:noFill/>
          </p:spPr>
        </p:pic>
        <p:sp>
          <p:nvSpPr>
            <p:cNvPr id="9220" name="AutoShape 4"/>
            <p:cNvSpPr>
              <a:spLocks noChangeArrowheads="1"/>
            </p:cNvSpPr>
            <p:nvPr/>
          </p:nvSpPr>
          <p:spPr bwMode="auto">
            <a:xfrm>
              <a:off x="3779912" y="2636912"/>
              <a:ext cx="2952328" cy="2376264"/>
            </a:xfrm>
            <a:prstGeom prst="cloudCallout">
              <a:avLst>
                <a:gd name="adj1" fmla="val 92850"/>
                <a:gd name="adj2" fmla="val -77256"/>
              </a:avLst>
            </a:prstGeom>
            <a:solidFill>
              <a:srgbClr val="FFFFFF"/>
            </a:solidFill>
            <a:ln w="9525">
              <a:solidFill>
                <a:schemeClr val="tx1"/>
              </a:solidFill>
              <a:round/>
              <a:headEnd/>
              <a:tailEnd/>
            </a:ln>
            <a:effectLst/>
          </p:spPr>
          <p:txBody>
            <a:bodyPr/>
            <a:lstStyle/>
            <a:p>
              <a:pPr algn="ctr"/>
              <a:r>
                <a:rPr lang="zh-CN" altLang="en-US" sz="2400" b="1" dirty="0" smtClean="0">
                  <a:solidFill>
                    <a:schemeClr val="tx2">
                      <a:lumMod val="75000"/>
                    </a:schemeClr>
                  </a:solidFill>
                  <a:latin typeface="+mn-ea"/>
                </a:rPr>
                <a:t>“太平天国运动是鸦片战争炮声的回声。”</a:t>
              </a:r>
            </a:p>
            <a:p>
              <a:pPr algn="ctr"/>
              <a:endParaRPr lang="zh-CN" altLang="en-US" dirty="0">
                <a:latin typeface="Tahoma" pitchFamily="34" charset="0"/>
              </a:endParaRPr>
            </a:p>
          </p:txBody>
        </p:sp>
      </p:grpSp>
      <p:sp>
        <p:nvSpPr>
          <p:cNvPr id="8" name="内容占位符 7"/>
          <p:cNvSpPr>
            <a:spLocks noGrp="1"/>
          </p:cNvSpPr>
          <p:nvPr>
            <p:ph sz="quarter" idx="1"/>
          </p:nvPr>
        </p:nvSpPr>
        <p:spPr>
          <a:xfrm>
            <a:off x="611560" y="1844824"/>
            <a:ext cx="2880320" cy="4320480"/>
          </a:xfrm>
        </p:spPr>
        <p:txBody>
          <a:bodyPr>
            <a:normAutofit lnSpcReduction="10000"/>
          </a:bodyPr>
          <a:lstStyle/>
          <a:p>
            <a:r>
              <a:rPr lang="zh-CN" altLang="en-US" sz="2800" b="1" dirty="0" smtClean="0">
                <a:solidFill>
                  <a:srgbClr val="FF0000"/>
                </a:solidFill>
                <a:cs typeface="+mn-ea"/>
                <a:sym typeface="+mn-lt"/>
              </a:rPr>
              <a:t>鸦片战争失败以后</a:t>
            </a:r>
            <a:r>
              <a:rPr lang="zh-CN" altLang="en-US" sz="2800" b="1" dirty="0" smtClean="0">
                <a:cs typeface="+mn-ea"/>
                <a:sym typeface="+mn-lt"/>
              </a:rPr>
              <a:t>，清政府为支付列强巨额赔款</a:t>
            </a:r>
            <a:r>
              <a:rPr lang="zh-CN" altLang="en-US" sz="2800" b="1" i="1" dirty="0" smtClean="0">
                <a:cs typeface="+mn-ea"/>
                <a:sym typeface="+mn-lt"/>
              </a:rPr>
              <a:t>，</a:t>
            </a:r>
            <a:r>
              <a:rPr lang="zh-CN" altLang="en-US" sz="2800" b="1" dirty="0" smtClean="0">
                <a:cs typeface="+mn-ea"/>
                <a:sym typeface="+mn-lt"/>
              </a:rPr>
              <a:t>弥补财政亏空，清政府加重了赋税的征收科派，各级官吏横征暴敛，</a:t>
            </a:r>
            <a:r>
              <a:rPr lang="zh-CN" altLang="en-US" sz="2800" b="1" dirty="0" smtClean="0">
                <a:solidFill>
                  <a:srgbClr val="FF0000"/>
                </a:solidFill>
                <a:cs typeface="+mn-ea"/>
                <a:sym typeface="+mn-lt"/>
              </a:rPr>
              <a:t>农民的负担更为加重</a:t>
            </a:r>
            <a:r>
              <a:rPr lang="zh-CN" altLang="en-US" sz="2800" b="1" dirty="0" smtClean="0">
                <a:cs typeface="+mn-ea"/>
                <a:sym typeface="+mn-lt"/>
              </a:rPr>
              <a:t>。</a:t>
            </a:r>
          </a:p>
          <a:p>
            <a:endParaRPr lang="zh-CN" altLang="en-US" dirty="0"/>
          </a:p>
        </p:txBody>
      </p:sp>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sz="quarter" idx="1"/>
          </p:nvPr>
        </p:nvSpPr>
        <p:spPr>
          <a:xfrm>
            <a:off x="323528" y="1628800"/>
            <a:ext cx="2971056" cy="4267200"/>
          </a:xfrm>
          <a:solidFill>
            <a:schemeClr val="bg1"/>
          </a:solidFill>
          <a:ln/>
        </p:spPr>
        <p:txBody>
          <a:bodyPr/>
          <a:lstStyle/>
          <a:p>
            <a:pPr>
              <a:lnSpc>
                <a:spcPct val="80000"/>
              </a:lnSpc>
            </a:pPr>
            <a:r>
              <a:rPr lang="zh-CN" altLang="en-US" b="1" dirty="0"/>
              <a:t>①</a:t>
            </a:r>
            <a:r>
              <a:rPr lang="zh-CN" altLang="en-US" sz="3200" b="1" dirty="0"/>
              <a:t>留美幼童</a:t>
            </a:r>
          </a:p>
          <a:p>
            <a:pPr lvl="1">
              <a:lnSpc>
                <a:spcPct val="80000"/>
              </a:lnSpc>
            </a:pPr>
            <a:r>
              <a:rPr lang="en-US" altLang="zh-CN" sz="2800" b="1" dirty="0"/>
              <a:t>1872</a:t>
            </a:r>
            <a:r>
              <a:rPr lang="zh-CN" altLang="en-US" sz="2800" b="1" dirty="0"/>
              <a:t>年至</a:t>
            </a:r>
            <a:r>
              <a:rPr lang="en-US" altLang="zh-CN" sz="2800" b="1" dirty="0"/>
              <a:t>1875</a:t>
            </a:r>
            <a:r>
              <a:rPr lang="zh-CN" altLang="en-US" sz="2800" b="1" dirty="0"/>
              <a:t>年间由清政府派往美国留学的四批中国幼童。</a:t>
            </a:r>
          </a:p>
          <a:p>
            <a:pPr lvl="1">
              <a:lnSpc>
                <a:spcPct val="80000"/>
              </a:lnSpc>
            </a:pPr>
            <a:r>
              <a:rPr lang="en-US" altLang="zh-CN" sz="2800" b="1" dirty="0"/>
              <a:t>1881</a:t>
            </a:r>
            <a:r>
              <a:rPr lang="zh-CN" altLang="en-US" sz="2800" b="1" dirty="0"/>
              <a:t>年，清廷颁旨全数撤回留美学生。</a:t>
            </a:r>
            <a:r>
              <a:rPr lang="zh-CN" altLang="en-US" sz="1900" b="1" dirty="0"/>
              <a:t> </a:t>
            </a:r>
          </a:p>
        </p:txBody>
      </p:sp>
      <p:sp>
        <p:nvSpPr>
          <p:cNvPr id="65540" name="Rectangle 4"/>
          <p:cNvSpPr>
            <a:spLocks noChangeArrowheads="1"/>
          </p:cNvSpPr>
          <p:nvPr/>
        </p:nvSpPr>
        <p:spPr bwMode="auto">
          <a:xfrm>
            <a:off x="228600" y="304800"/>
            <a:ext cx="8229600" cy="838200"/>
          </a:xfrm>
          <a:prstGeom prst="rect">
            <a:avLst/>
          </a:prstGeom>
          <a:noFill/>
          <a:ln w="9525">
            <a:noFill/>
            <a:miter lim="800000"/>
            <a:headEnd/>
            <a:tailEnd/>
          </a:ln>
          <a:effectLst/>
        </p:spPr>
        <p:txBody>
          <a:bodyPr/>
          <a:lstStyle/>
          <a:p>
            <a:pPr>
              <a:buFontTx/>
              <a:buNone/>
            </a:pPr>
            <a:r>
              <a:rPr lang="zh-CN" altLang="en-US" sz="4200" b="1">
                <a:solidFill>
                  <a:schemeClr val="tx2"/>
                </a:solidFill>
                <a:latin typeface="Garamond" pitchFamily="18" charset="0"/>
              </a:rPr>
              <a:t>（</a:t>
            </a:r>
            <a:r>
              <a:rPr lang="en-US" altLang="zh-CN" sz="4200" b="1">
                <a:solidFill>
                  <a:schemeClr val="tx2"/>
                </a:solidFill>
                <a:latin typeface="Garamond" pitchFamily="18" charset="0"/>
              </a:rPr>
              <a:t>2</a:t>
            </a:r>
            <a:r>
              <a:rPr lang="zh-CN" altLang="en-US" sz="4200" b="1">
                <a:solidFill>
                  <a:schemeClr val="tx2"/>
                </a:solidFill>
                <a:latin typeface="Garamond" pitchFamily="18" charset="0"/>
              </a:rPr>
              <a:t>）</a:t>
            </a:r>
            <a:r>
              <a:rPr lang="zh-CN" altLang="en-US" sz="4200" b="1">
                <a:latin typeface="Garamond" pitchFamily="18" charset="0"/>
              </a:rPr>
              <a:t>派遣留学生</a:t>
            </a:r>
          </a:p>
        </p:txBody>
      </p:sp>
      <p:grpSp>
        <p:nvGrpSpPr>
          <p:cNvPr id="6" name="组合 5"/>
          <p:cNvGrpSpPr/>
          <p:nvPr/>
        </p:nvGrpSpPr>
        <p:grpSpPr>
          <a:xfrm>
            <a:off x="3563888" y="1700808"/>
            <a:ext cx="5400600" cy="4237439"/>
            <a:chOff x="3563888" y="1700808"/>
            <a:chExt cx="5400600" cy="4237439"/>
          </a:xfrm>
        </p:grpSpPr>
        <p:pic>
          <p:nvPicPr>
            <p:cNvPr id="65538" name="Picture 2" descr="4a846d0002000dr6"/>
            <p:cNvPicPr>
              <a:picLocks noChangeAspect="1" noChangeArrowheads="1"/>
            </p:cNvPicPr>
            <p:nvPr/>
          </p:nvPicPr>
          <p:blipFill>
            <a:blip r:embed="rId2" cstate="print"/>
            <a:srcRect/>
            <a:stretch>
              <a:fillRect/>
            </a:stretch>
          </p:blipFill>
          <p:spPr bwMode="auto">
            <a:xfrm>
              <a:off x="3563888" y="1700808"/>
              <a:ext cx="5400600" cy="3986790"/>
            </a:xfrm>
            <a:prstGeom prst="rect">
              <a:avLst/>
            </a:prstGeom>
            <a:noFill/>
            <a:ln w="9525">
              <a:noFill/>
              <a:miter lim="800000"/>
              <a:headEnd/>
              <a:tailEnd/>
            </a:ln>
          </p:spPr>
        </p:pic>
        <p:sp>
          <p:nvSpPr>
            <p:cNvPr id="65541" name="Rectangle 5"/>
            <p:cNvSpPr>
              <a:spLocks noChangeArrowheads="1"/>
            </p:cNvSpPr>
            <p:nvPr/>
          </p:nvSpPr>
          <p:spPr bwMode="auto">
            <a:xfrm>
              <a:off x="4283968" y="5661248"/>
              <a:ext cx="3960440" cy="276999"/>
            </a:xfrm>
            <a:prstGeom prst="rect">
              <a:avLst/>
            </a:prstGeom>
            <a:noFill/>
            <a:ln w="9525">
              <a:noFill/>
              <a:miter lim="800000"/>
              <a:headEnd/>
              <a:tailEnd/>
            </a:ln>
            <a:effectLst/>
          </p:spPr>
          <p:txBody>
            <a:bodyPr wrap="square" anchor="ctr">
              <a:spAutoFit/>
              <a:flatTx/>
            </a:bodyPr>
            <a:lstStyle/>
            <a:p>
              <a:r>
                <a:rPr lang="en-US" altLang="zh-CN" sz="1200" b="1" dirty="0">
                  <a:latin typeface="隶书" pitchFamily="49" charset="-122"/>
                  <a:ea typeface="隶书" pitchFamily="49" charset="-122"/>
                </a:rPr>
                <a:t>1872</a:t>
              </a:r>
              <a:r>
                <a:rPr lang="zh-CN" altLang="en-US" sz="1200" b="1" dirty="0">
                  <a:latin typeface="隶书" pitchFamily="49" charset="-122"/>
                  <a:ea typeface="隶书" pitchFamily="49" charset="-122"/>
                </a:rPr>
                <a:t>年，容闳带领中国第一批</a:t>
              </a:r>
              <a:r>
                <a:rPr lang="en-US" altLang="zh-CN" sz="1200" b="1" dirty="0">
                  <a:latin typeface="隶书" pitchFamily="49" charset="-122"/>
                  <a:ea typeface="隶书" pitchFamily="49" charset="-122"/>
                </a:rPr>
                <a:t>30</a:t>
              </a:r>
              <a:r>
                <a:rPr lang="zh-CN" altLang="en-US" sz="1200" b="1" dirty="0">
                  <a:latin typeface="隶书" pitchFamily="49" charset="-122"/>
                  <a:ea typeface="隶书" pitchFamily="49" charset="-122"/>
                </a:rPr>
                <a:t>名留美幼童从上海出发</a:t>
              </a:r>
              <a:r>
                <a:rPr lang="zh-CN" altLang="en-US" sz="1200" dirty="0"/>
                <a:t> </a:t>
              </a:r>
            </a:p>
          </p:txBody>
        </p:sp>
      </p:gr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539552" y="2133600"/>
            <a:ext cx="8147248" cy="3581400"/>
          </a:xfrm>
          <a:solidFill>
            <a:srgbClr val="FFFFFF"/>
          </a:solidFill>
        </p:spPr>
        <p:txBody>
          <a:bodyPr/>
          <a:lstStyle/>
          <a:p>
            <a:pPr>
              <a:lnSpc>
                <a:spcPct val="90000"/>
              </a:lnSpc>
            </a:pPr>
            <a:r>
              <a:rPr lang="zh-CN" altLang="en-US" sz="2600" b="1" dirty="0"/>
              <a:t>具结人詹兴洪今与具结事，</a:t>
            </a:r>
            <a:br>
              <a:rPr lang="zh-CN" altLang="en-US" sz="2600" b="1" dirty="0"/>
            </a:br>
            <a:r>
              <a:rPr lang="zh-CN" altLang="en-US" sz="2600" b="1" dirty="0"/>
              <a:t>兹有子天佑，情愿送赴宪局，带往</a:t>
            </a:r>
            <a:r>
              <a:rPr lang="zh-CN" altLang="en-US" sz="2600" b="1" dirty="0">
                <a:hlinkClick r:id="rId2" tooltip="花旗国"/>
              </a:rPr>
              <a:t>花旗国</a:t>
            </a:r>
            <a:r>
              <a:rPr lang="zh-CN" altLang="en-US" sz="2600" b="1" dirty="0"/>
              <a:t>肄业，学习机艺。回来之日，听从差遣，不得在外国逗留生理。倘有疾病生死，各安天命，此结是实。</a:t>
            </a:r>
            <a:br>
              <a:rPr lang="zh-CN" altLang="en-US" sz="2600" b="1" dirty="0"/>
            </a:br>
            <a:r>
              <a:rPr lang="zh-CN" altLang="en-US" sz="2600" b="1" dirty="0"/>
              <a:t>童男，詹天佑，年十二岁，身中，面圆白，徽州府婺源县人氏。曾祖父贤。祖世鸾。父兴洪。</a:t>
            </a:r>
            <a:br>
              <a:rPr lang="zh-CN" altLang="en-US" sz="2600" b="1" dirty="0"/>
            </a:br>
            <a:r>
              <a:rPr lang="zh-CN" altLang="en-US" sz="2600" b="1" dirty="0"/>
              <a:t>同治十一年三月十五日</a:t>
            </a:r>
            <a:br>
              <a:rPr lang="zh-CN" altLang="en-US" sz="2600" b="1" dirty="0"/>
            </a:br>
            <a:r>
              <a:rPr lang="zh-CN" altLang="en-US" sz="2600" b="1" dirty="0"/>
              <a:t>詹兴洪（亲笔画押）                   </a:t>
            </a:r>
          </a:p>
          <a:p>
            <a:pPr>
              <a:lnSpc>
                <a:spcPct val="90000"/>
              </a:lnSpc>
            </a:pPr>
            <a:r>
              <a:rPr lang="zh-CN" altLang="en-US" sz="2600" b="1" dirty="0"/>
              <a:t>                      </a:t>
            </a:r>
            <a:r>
              <a:rPr lang="en-US" altLang="zh-CN" sz="2600" b="1" dirty="0"/>
              <a:t>——</a:t>
            </a:r>
            <a:r>
              <a:rPr lang="zh-CN" altLang="en-US" sz="2600" b="1" dirty="0"/>
              <a:t>詹天佑</a:t>
            </a:r>
            <a:r>
              <a:rPr lang="zh-CN" altLang="en-US" sz="2600" dirty="0"/>
              <a:t> </a:t>
            </a:r>
            <a:r>
              <a:rPr lang="en-US" altLang="zh-CN" sz="2600" b="1" dirty="0"/>
              <a:t>《</a:t>
            </a:r>
            <a:r>
              <a:rPr lang="zh-CN" altLang="en-US" sz="2600" b="1" dirty="0"/>
              <a:t>出洋志愿书</a:t>
            </a:r>
            <a:r>
              <a:rPr lang="en-US" altLang="zh-CN" sz="2600" b="1" dirty="0"/>
              <a:t>》</a:t>
            </a:r>
            <a:endParaRPr lang="en-US" altLang="zh-CN" sz="2600" dirty="0"/>
          </a:p>
        </p:txBody>
      </p:sp>
      <p:grpSp>
        <p:nvGrpSpPr>
          <p:cNvPr id="2" name="Group 3"/>
          <p:cNvGrpSpPr>
            <a:grpSpLocks/>
          </p:cNvGrpSpPr>
          <p:nvPr/>
        </p:nvGrpSpPr>
        <p:grpSpPr bwMode="auto">
          <a:xfrm>
            <a:off x="914400" y="457200"/>
            <a:ext cx="2209800" cy="1350963"/>
            <a:chOff x="0" y="0"/>
            <a:chExt cx="1361" cy="1315"/>
          </a:xfrm>
        </p:grpSpPr>
        <p:pic>
          <p:nvPicPr>
            <p:cNvPr id="67588" name="Picture 4"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67589"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sz="quarter" idx="1"/>
          </p:nvPr>
        </p:nvSpPr>
        <p:spPr>
          <a:xfrm>
            <a:off x="611560" y="2133600"/>
            <a:ext cx="8075240" cy="3581400"/>
          </a:xfrm>
          <a:solidFill>
            <a:srgbClr val="FFFFFF"/>
          </a:solidFill>
        </p:spPr>
        <p:txBody>
          <a:bodyPr/>
          <a:lstStyle/>
          <a:p>
            <a:pPr>
              <a:lnSpc>
                <a:spcPct val="90000"/>
              </a:lnSpc>
            </a:pPr>
            <a:r>
              <a:rPr lang="zh-CN" altLang="en-US" sz="2600" b="1" dirty="0"/>
              <a:t>具结人詹兴洪今与具结事，</a:t>
            </a:r>
            <a:br>
              <a:rPr lang="zh-CN" altLang="en-US" sz="2600" b="1" dirty="0"/>
            </a:br>
            <a:r>
              <a:rPr lang="zh-CN" altLang="en-US" sz="2600" b="1" dirty="0"/>
              <a:t>兹有子天佑，情愿送赴宪局，带往</a:t>
            </a:r>
            <a:r>
              <a:rPr lang="zh-CN" altLang="en-US" sz="2600" b="1" dirty="0">
                <a:hlinkClick r:id="rId2" tooltip="花旗国"/>
              </a:rPr>
              <a:t>花旗国</a:t>
            </a:r>
            <a:r>
              <a:rPr lang="zh-CN" altLang="en-US" sz="2600" b="1" dirty="0"/>
              <a:t>肄业，学习机艺。回来之日，听从差遣，不得在外国逗留生理。倘有疾病生死，各安天命，此结是实。</a:t>
            </a:r>
            <a:br>
              <a:rPr lang="zh-CN" altLang="en-US" sz="2600" b="1" dirty="0"/>
            </a:br>
            <a:r>
              <a:rPr lang="zh-CN" altLang="en-US" sz="2600" b="1" dirty="0"/>
              <a:t>童男，詹天佑，年十二岁，身中，面圆白，徽州府婺源县人氏。曾祖父贤。祖世鸾。父兴洪。</a:t>
            </a:r>
            <a:br>
              <a:rPr lang="zh-CN" altLang="en-US" sz="2600" b="1" dirty="0"/>
            </a:br>
            <a:r>
              <a:rPr lang="zh-CN" altLang="en-US" sz="2600" b="1" dirty="0"/>
              <a:t>同治十一年三月十五日</a:t>
            </a:r>
            <a:br>
              <a:rPr lang="zh-CN" altLang="en-US" sz="2600" b="1" dirty="0"/>
            </a:br>
            <a:r>
              <a:rPr lang="zh-CN" altLang="en-US" sz="2600" b="1" dirty="0"/>
              <a:t>詹兴洪（亲笔画押）                   </a:t>
            </a:r>
          </a:p>
          <a:p>
            <a:pPr>
              <a:lnSpc>
                <a:spcPct val="90000"/>
              </a:lnSpc>
            </a:pPr>
            <a:r>
              <a:rPr lang="zh-CN" altLang="en-US" sz="2600" b="1" dirty="0"/>
              <a:t>                      </a:t>
            </a:r>
            <a:r>
              <a:rPr lang="en-US" altLang="zh-CN" sz="2600" b="1" dirty="0"/>
              <a:t>——</a:t>
            </a:r>
            <a:r>
              <a:rPr lang="zh-CN" altLang="en-US" sz="2600" b="1" dirty="0"/>
              <a:t>詹天佑</a:t>
            </a:r>
            <a:r>
              <a:rPr lang="zh-CN" altLang="en-US" sz="2600" dirty="0"/>
              <a:t> </a:t>
            </a:r>
            <a:r>
              <a:rPr lang="en-US" altLang="zh-CN" sz="2600" b="1" dirty="0"/>
              <a:t>《</a:t>
            </a:r>
            <a:r>
              <a:rPr lang="zh-CN" altLang="en-US" sz="2600" b="1" dirty="0"/>
              <a:t>出洋志愿书</a:t>
            </a:r>
            <a:r>
              <a:rPr lang="en-US" altLang="zh-CN" sz="2600" b="1" dirty="0"/>
              <a:t>》</a:t>
            </a:r>
            <a:endParaRPr lang="en-US" altLang="zh-CN" sz="2600" dirty="0"/>
          </a:p>
        </p:txBody>
      </p:sp>
      <p:grpSp>
        <p:nvGrpSpPr>
          <p:cNvPr id="2" name="Group 3"/>
          <p:cNvGrpSpPr>
            <a:grpSpLocks/>
          </p:cNvGrpSpPr>
          <p:nvPr/>
        </p:nvGrpSpPr>
        <p:grpSpPr bwMode="auto">
          <a:xfrm>
            <a:off x="395536" y="260648"/>
            <a:ext cx="2209800" cy="1350963"/>
            <a:chOff x="0" y="0"/>
            <a:chExt cx="1361" cy="1315"/>
          </a:xfrm>
        </p:grpSpPr>
        <p:pic>
          <p:nvPicPr>
            <p:cNvPr id="67588" name="Picture 4" descr="练习1"/>
            <p:cNvPicPr>
              <a:picLocks noChangeAspect="1" noChangeArrowheads="1"/>
            </p:cNvPicPr>
            <p:nvPr/>
          </p:nvPicPr>
          <p:blipFill>
            <a:blip r:embed="rId3" cstate="print"/>
            <a:srcRect/>
            <a:stretch>
              <a:fillRect/>
            </a:stretch>
          </p:blipFill>
          <p:spPr bwMode="auto">
            <a:xfrm>
              <a:off x="226" y="0"/>
              <a:ext cx="1024" cy="1315"/>
            </a:xfrm>
            <a:prstGeom prst="rect">
              <a:avLst/>
            </a:prstGeom>
            <a:noFill/>
            <a:ln w="9525">
              <a:noFill/>
              <a:miter lim="800000"/>
              <a:headEnd/>
              <a:tailEnd/>
            </a:ln>
          </p:spPr>
        </p:pic>
        <p:sp>
          <p:nvSpPr>
            <p:cNvPr id="67589"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743200" y="1600200"/>
            <a:ext cx="2209800" cy="366713"/>
          </a:xfrm>
          <a:prstGeom prst="rect">
            <a:avLst/>
          </a:prstGeom>
          <a:noFill/>
          <a:ln w="9525">
            <a:noFill/>
            <a:miter lim="800000"/>
            <a:headEnd/>
            <a:tailEnd/>
          </a:ln>
          <a:effectLst/>
        </p:spPr>
        <p:txBody>
          <a:bodyPr>
            <a:spAutoFit/>
            <a:flatTx/>
          </a:bodyPr>
          <a:lstStyle/>
          <a:p>
            <a:pPr>
              <a:spcBef>
                <a:spcPct val="50000"/>
              </a:spcBef>
            </a:pPr>
            <a:endParaRPr lang="zh-CN" altLang="en-US">
              <a:solidFill>
                <a:schemeClr val="tx2"/>
              </a:solidFill>
            </a:endParaRPr>
          </a:p>
        </p:txBody>
      </p:sp>
      <p:sp>
        <p:nvSpPr>
          <p:cNvPr id="66564" name="Rectangle 4"/>
          <p:cNvSpPr>
            <a:spLocks noChangeArrowheads="1"/>
          </p:cNvSpPr>
          <p:nvPr/>
        </p:nvSpPr>
        <p:spPr bwMode="auto">
          <a:xfrm>
            <a:off x="5105400" y="457200"/>
            <a:ext cx="3232150" cy="457200"/>
          </a:xfrm>
          <a:prstGeom prst="rect">
            <a:avLst/>
          </a:prstGeom>
          <a:noFill/>
          <a:ln w="9525">
            <a:noFill/>
            <a:miter lim="800000"/>
            <a:headEnd/>
            <a:tailEnd/>
          </a:ln>
          <a:effectLst/>
        </p:spPr>
        <p:txBody>
          <a:bodyPr wrap="none" anchor="ctr">
            <a:spAutoFit/>
            <a:flatTx/>
          </a:bodyPr>
          <a:lstStyle/>
          <a:p>
            <a:r>
              <a:rPr lang="zh-CN" altLang="en-US" sz="2400" b="1">
                <a:solidFill>
                  <a:schemeClr val="hlink"/>
                </a:solidFill>
                <a:ea typeface="隶书" pitchFamily="49" charset="-122"/>
              </a:rPr>
              <a:t>“近代中国留美第一人”</a:t>
            </a:r>
            <a:endParaRPr lang="zh-CN" altLang="en-US">
              <a:solidFill>
                <a:schemeClr val="tx2"/>
              </a:solidFill>
            </a:endParaRPr>
          </a:p>
        </p:txBody>
      </p:sp>
      <p:sp>
        <p:nvSpPr>
          <p:cNvPr id="66565" name="Rectangle 5"/>
          <p:cNvSpPr>
            <a:spLocks noGrp="1" noChangeArrowheads="1"/>
          </p:cNvSpPr>
          <p:nvPr>
            <p:ph sz="quarter" idx="1"/>
          </p:nvPr>
        </p:nvSpPr>
        <p:spPr>
          <a:xfrm>
            <a:off x="5004048" y="5085184"/>
            <a:ext cx="3962400" cy="432048"/>
          </a:xfrm>
          <a:solidFill>
            <a:schemeClr val="bg1"/>
          </a:solidFill>
          <a:ln/>
        </p:spPr>
        <p:txBody>
          <a:bodyPr>
            <a:normAutofit/>
          </a:bodyPr>
          <a:lstStyle/>
          <a:p>
            <a:pPr>
              <a:lnSpc>
                <a:spcPct val="90000"/>
              </a:lnSpc>
            </a:pPr>
            <a:r>
              <a:rPr lang="zh-CN" altLang="en-US" sz="1200" b="1" dirty="0"/>
              <a:t>容闳（</a:t>
            </a:r>
            <a:r>
              <a:rPr lang="en-US" altLang="zh-CN" sz="1200" b="1" dirty="0"/>
              <a:t>1828--1912</a:t>
            </a:r>
            <a:r>
              <a:rPr lang="zh-CN" altLang="en-US" sz="1200" b="1" dirty="0"/>
              <a:t>）字达萌，号纯甫，广东香山人，中国近代史上首位留学美国的学生。</a:t>
            </a:r>
          </a:p>
        </p:txBody>
      </p:sp>
      <p:sp>
        <p:nvSpPr>
          <p:cNvPr id="66566" name="Rectangle 6"/>
          <p:cNvSpPr>
            <a:spLocks noChangeArrowheads="1"/>
          </p:cNvSpPr>
          <p:nvPr/>
        </p:nvSpPr>
        <p:spPr bwMode="auto">
          <a:xfrm>
            <a:off x="395536" y="764704"/>
            <a:ext cx="3528392" cy="5140325"/>
          </a:xfrm>
          <a:prstGeom prst="rect">
            <a:avLst/>
          </a:prstGeom>
          <a:noFill/>
          <a:ln w="9525">
            <a:noFill/>
            <a:miter lim="800000"/>
            <a:headEnd/>
            <a:tailEnd/>
          </a:ln>
          <a:effectLst/>
        </p:spPr>
        <p:txBody>
          <a:bodyPr/>
          <a:lstStyle/>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1847</a:t>
            </a:r>
            <a:r>
              <a:rPr lang="zh-CN" altLang="en-US" sz="2800" b="1" dirty="0">
                <a:latin typeface="华文新魏" pitchFamily="2" charset="-122"/>
                <a:ea typeface="华文新魏" pitchFamily="2" charset="-122"/>
              </a:rPr>
              <a:t>年初，赴美学习，三年后考入耶鲁大学，</a:t>
            </a:r>
            <a:r>
              <a:rPr lang="en-US" altLang="zh-CN" sz="2800" b="1" dirty="0">
                <a:latin typeface="华文新魏" pitchFamily="2" charset="-122"/>
                <a:ea typeface="华文新魏" pitchFamily="2" charset="-122"/>
              </a:rPr>
              <a:t>1854</a:t>
            </a:r>
            <a:r>
              <a:rPr lang="zh-CN" altLang="en-US" sz="2800" b="1" dirty="0">
                <a:latin typeface="华文新魏" pitchFamily="2" charset="-122"/>
                <a:ea typeface="华文新魏" pitchFamily="2" charset="-122"/>
              </a:rPr>
              <a:t>年以优异成绩毕业。</a:t>
            </a:r>
          </a:p>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1863</a:t>
            </a:r>
            <a:r>
              <a:rPr lang="zh-CN" altLang="en-US" sz="2800" b="1" dirty="0">
                <a:latin typeface="华文新魏" pitchFamily="2" charset="-122"/>
                <a:ea typeface="华文新魏" pitchFamily="2" charset="-122"/>
              </a:rPr>
              <a:t>年，向曾国藩建议创办机器厂，并受曾委托赴美购买机器，筹建江南制造局。</a:t>
            </a:r>
          </a:p>
          <a:p>
            <a:pPr marL="342900" indent="-342900">
              <a:lnSpc>
                <a:spcPct val="90000"/>
              </a:lnSpc>
              <a:spcBef>
                <a:spcPct val="20000"/>
              </a:spcBef>
              <a:buClr>
                <a:schemeClr val="accent1"/>
              </a:buClr>
              <a:buSzPct val="65000"/>
              <a:buFont typeface="Wingdings" pitchFamily="2" charset="2"/>
              <a:buChar char="n"/>
            </a:pPr>
            <a:r>
              <a:rPr lang="en-US" altLang="zh-CN" sz="2800" b="1" dirty="0">
                <a:latin typeface="华文新魏" pitchFamily="2" charset="-122"/>
                <a:ea typeface="华文新魏" pitchFamily="2" charset="-122"/>
              </a:rPr>
              <a:t>1872</a:t>
            </a:r>
            <a:r>
              <a:rPr lang="zh-CN" altLang="en-US" sz="2800" b="1" dirty="0">
                <a:latin typeface="华文新魏" pitchFamily="2" charset="-122"/>
                <a:ea typeface="华文新魏" pitchFamily="2" charset="-122"/>
              </a:rPr>
              <a:t>年，率第一批留学生赴美，被誉为“中国留学生之父”</a:t>
            </a:r>
            <a:r>
              <a:rPr lang="zh-CN" altLang="en-US" sz="3200" b="1" dirty="0">
                <a:latin typeface="华文新魏" pitchFamily="2" charset="-122"/>
                <a:ea typeface="华文新魏" pitchFamily="2" charset="-122"/>
              </a:rPr>
              <a:t>。</a:t>
            </a:r>
          </a:p>
        </p:txBody>
      </p:sp>
      <p:grpSp>
        <p:nvGrpSpPr>
          <p:cNvPr id="10" name="组合 9"/>
          <p:cNvGrpSpPr/>
          <p:nvPr/>
        </p:nvGrpSpPr>
        <p:grpSpPr>
          <a:xfrm>
            <a:off x="4788024" y="1412776"/>
            <a:ext cx="3949998" cy="3429000"/>
            <a:chOff x="4788024" y="1412776"/>
            <a:chExt cx="3949998" cy="3429000"/>
          </a:xfrm>
        </p:grpSpPr>
        <p:pic>
          <p:nvPicPr>
            <p:cNvPr id="66563" name="Picture 3" descr="5062">
              <a:hlinkClick r:id="rId2"/>
            </p:cNvPr>
            <p:cNvPicPr>
              <a:picLocks noChangeAspect="1" noChangeArrowheads="1"/>
            </p:cNvPicPr>
            <p:nvPr/>
          </p:nvPicPr>
          <p:blipFill>
            <a:blip r:embed="rId3" cstate="print"/>
            <a:srcRect/>
            <a:stretch>
              <a:fillRect/>
            </a:stretch>
          </p:blipFill>
          <p:spPr bwMode="auto">
            <a:xfrm>
              <a:off x="6228184" y="1412776"/>
              <a:ext cx="2509838" cy="3429000"/>
            </a:xfrm>
            <a:prstGeom prst="rect">
              <a:avLst/>
            </a:prstGeom>
            <a:noFill/>
            <a:ln w="9525">
              <a:noFill/>
              <a:miter lim="800000"/>
              <a:headEnd/>
              <a:tailEnd/>
            </a:ln>
          </p:spPr>
        </p:pic>
        <p:pic>
          <p:nvPicPr>
            <p:cNvPr id="118786" name="Picture 2" descr="https://gss3.bdstatic.com/7Po3dSag_xI4khGkpoWK1HF6hhy/baike/w%3D268%3Bg%3D0/sign=3694dc4fcc11728b302d8b24f0c7a4f3/eaf81a4c510fd9f930be06b7242dd42a2934a447.jpg"/>
            <p:cNvPicPr>
              <a:picLocks noChangeAspect="1" noChangeArrowheads="1"/>
            </p:cNvPicPr>
            <p:nvPr/>
          </p:nvPicPr>
          <p:blipFill>
            <a:blip r:embed="rId4" cstate="print"/>
            <a:srcRect/>
            <a:stretch>
              <a:fillRect/>
            </a:stretch>
          </p:blipFill>
          <p:spPr bwMode="auto">
            <a:xfrm>
              <a:off x="4788024" y="1844824"/>
              <a:ext cx="1472397" cy="2159149"/>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ox(in)">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sz="quarter" idx="1"/>
          </p:nvPr>
        </p:nvSpPr>
        <p:spPr>
          <a:xfrm>
            <a:off x="5652120" y="1340768"/>
            <a:ext cx="2794844" cy="3528392"/>
          </a:xfrm>
        </p:spPr>
        <p:txBody>
          <a:bodyPr>
            <a:normAutofit/>
          </a:bodyPr>
          <a:lstStyle/>
          <a:p>
            <a:pPr>
              <a:lnSpc>
                <a:spcPct val="90000"/>
              </a:lnSpc>
            </a:pPr>
            <a:r>
              <a:rPr lang="en-US" altLang="zh-CN" sz="2400" b="1" dirty="0"/>
              <a:t>1878</a:t>
            </a:r>
            <a:r>
              <a:rPr lang="zh-CN" altLang="en-US" sz="2400" b="1" dirty="0"/>
              <a:t>年，留美幼童组成的棒球队合影。后排左起：蔡绍基、</a:t>
            </a:r>
            <a:r>
              <a:rPr lang="zh-CN" altLang="en-US" sz="2400" b="1" dirty="0" smtClean="0"/>
              <a:t>钟俊成、</a:t>
            </a:r>
            <a:r>
              <a:rPr lang="zh-CN" altLang="en-US" sz="2400" b="1" dirty="0"/>
              <a:t>吴仲贤、</a:t>
            </a:r>
            <a:r>
              <a:rPr lang="zh-CN" altLang="en-US" sz="2400" b="1" dirty="0">
                <a:solidFill>
                  <a:srgbClr val="990000"/>
                </a:solidFill>
              </a:rPr>
              <a:t>詹天佑</a:t>
            </a:r>
            <a:r>
              <a:rPr lang="zh-CN" altLang="en-US" sz="2400" b="1" dirty="0"/>
              <a:t>、黄开甲；前排左起：陈巨溶、李桂攀、梁敦彦、邝咏钟。</a:t>
            </a:r>
          </a:p>
        </p:txBody>
      </p:sp>
      <p:pic>
        <p:nvPicPr>
          <p:cNvPr id="69635" name="Picture 3" descr="4a846d0002000dr7"/>
          <p:cNvPicPr>
            <a:picLocks noChangeAspect="1" noChangeArrowheads="1"/>
          </p:cNvPicPr>
          <p:nvPr/>
        </p:nvPicPr>
        <p:blipFill>
          <a:blip r:embed="rId2" cstate="print"/>
          <a:srcRect/>
          <a:stretch>
            <a:fillRect/>
          </a:stretch>
        </p:blipFill>
        <p:spPr bwMode="auto">
          <a:xfrm>
            <a:off x="467544" y="476672"/>
            <a:ext cx="5112568" cy="5832648"/>
          </a:xfrm>
          <a:prstGeom prst="rect">
            <a:avLst/>
          </a:prstGeom>
          <a:noFill/>
          <a:ln w="9525">
            <a:solidFill>
              <a:srgbClr val="CCFFFF"/>
            </a:solid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sz="quarter" idx="1"/>
          </p:nvPr>
        </p:nvSpPr>
        <p:spPr>
          <a:xfrm>
            <a:off x="457200" y="2057400"/>
            <a:ext cx="8229600" cy="2667744"/>
          </a:xfrm>
        </p:spPr>
        <p:txBody>
          <a:bodyPr>
            <a:normAutofit/>
          </a:bodyPr>
          <a:lstStyle/>
          <a:p>
            <a:r>
              <a:rPr lang="zh-CN" altLang="en-US" b="1" dirty="0">
                <a:latin typeface="Arial"/>
                <a:ea typeface="华文新魏" pitchFamily="2" charset="-122"/>
              </a:rPr>
              <a:t>“</a:t>
            </a:r>
            <a:r>
              <a:rPr lang="zh-CN" altLang="en-US" b="1" dirty="0">
                <a:latin typeface="华文新魏" pitchFamily="2" charset="-122"/>
                <a:ea typeface="华文新魏" pitchFamily="2" charset="-122"/>
              </a:rPr>
              <a:t>臣等查该学生以童稚之年，远适异国，路歧丝染，未免见异思迁。是以外洋之长技尚未周知，彼族之浇风早经习染，已大失该局之初心。相应饬下南北洋大臣，趁各局用人之际，将出洋学生一律调回。</a:t>
            </a:r>
            <a:r>
              <a:rPr lang="zh-CN" altLang="en-US" b="1" dirty="0">
                <a:latin typeface="Arial"/>
                <a:ea typeface="华文新魏" pitchFamily="2" charset="-122"/>
              </a:rPr>
              <a:t>”</a:t>
            </a:r>
            <a:endParaRPr lang="zh-CN" altLang="en-US" b="1" dirty="0">
              <a:latin typeface="华文新魏" pitchFamily="2" charset="-122"/>
              <a:ea typeface="华文新魏" pitchFamily="2" charset="-122"/>
            </a:endParaRPr>
          </a:p>
          <a:p>
            <a:r>
              <a:rPr lang="zh-CN" altLang="en-US" b="1" dirty="0">
                <a:latin typeface="华文新魏" pitchFamily="2" charset="-122"/>
                <a:ea typeface="华文新魏" pitchFamily="2" charset="-122"/>
              </a:rPr>
              <a:t>             </a:t>
            </a:r>
            <a:r>
              <a:rPr lang="zh-CN" altLang="en-US" b="1" dirty="0" smtClean="0">
                <a:latin typeface="华文新魏" pitchFamily="2" charset="-122"/>
                <a:ea typeface="华文新魏" pitchFamily="2" charset="-122"/>
              </a:rPr>
              <a:t>   </a:t>
            </a:r>
            <a:r>
              <a:rPr lang="en-US" altLang="zh-CN" sz="2000" b="1" dirty="0" smtClean="0">
                <a:latin typeface="华文新魏" pitchFamily="2" charset="-122"/>
                <a:ea typeface="华文新魏" pitchFamily="2" charset="-122"/>
              </a:rPr>
              <a:t>----</a:t>
            </a:r>
            <a:r>
              <a:rPr lang="zh-CN" altLang="en-US" sz="2000" b="1" dirty="0" smtClean="0">
                <a:latin typeface="华文新魏" pitchFamily="2" charset="-122"/>
                <a:ea typeface="华文新魏" pitchFamily="2" charset="-122"/>
              </a:rPr>
              <a:t>总理</a:t>
            </a:r>
            <a:r>
              <a:rPr lang="zh-CN" altLang="en-US" sz="2000" b="1" dirty="0">
                <a:latin typeface="华文新魏" pitchFamily="2" charset="-122"/>
                <a:ea typeface="华文新魏" pitchFamily="2" charset="-122"/>
              </a:rPr>
              <a:t>衙门</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奏请出洋学生一律调回</a:t>
            </a:r>
            <a:r>
              <a:rPr lang="en-US" altLang="zh-CN" sz="2000" b="1" dirty="0">
                <a:latin typeface="华文新魏" pitchFamily="2" charset="-122"/>
                <a:ea typeface="华文新魏" pitchFamily="2" charset="-122"/>
              </a:rPr>
              <a:t>》</a:t>
            </a:r>
            <a:r>
              <a:rPr lang="zh-CN" altLang="en-US" sz="2000" b="1" dirty="0">
                <a:latin typeface="华文新魏" pitchFamily="2" charset="-122"/>
                <a:ea typeface="华文新魏" pitchFamily="2" charset="-122"/>
              </a:rPr>
              <a:t>（</a:t>
            </a:r>
            <a:r>
              <a:rPr lang="en-US" altLang="zh-CN" sz="2000" b="1" dirty="0">
                <a:latin typeface="华文新魏" pitchFamily="2" charset="-122"/>
                <a:ea typeface="华文新魏" pitchFamily="2" charset="-122"/>
              </a:rPr>
              <a:t>1881.6.8</a:t>
            </a:r>
            <a:r>
              <a:rPr lang="zh-CN" altLang="en-US" sz="2000" b="1" dirty="0">
                <a:latin typeface="华文新魏" pitchFamily="2" charset="-122"/>
                <a:ea typeface="华文新魏" pitchFamily="2" charset="-122"/>
              </a:rPr>
              <a:t>） </a:t>
            </a:r>
          </a:p>
        </p:txBody>
      </p:sp>
      <p:grpSp>
        <p:nvGrpSpPr>
          <p:cNvPr id="2" name="Group 3"/>
          <p:cNvGrpSpPr>
            <a:grpSpLocks/>
          </p:cNvGrpSpPr>
          <p:nvPr/>
        </p:nvGrpSpPr>
        <p:grpSpPr bwMode="auto">
          <a:xfrm>
            <a:off x="609600" y="457200"/>
            <a:ext cx="2209800" cy="1350963"/>
            <a:chOff x="0" y="0"/>
            <a:chExt cx="1361" cy="1315"/>
          </a:xfrm>
        </p:grpSpPr>
        <p:pic>
          <p:nvPicPr>
            <p:cNvPr id="70660"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70661" name="Rectangle 5" descr="信纸"/>
            <p:cNvSpPr>
              <a:spLocks noChangeArrowheads="1"/>
            </p:cNvSpPr>
            <p:nvPr/>
          </p:nvSpPr>
          <p:spPr bwMode="auto">
            <a:xfrm>
              <a:off x="0" y="315"/>
              <a:ext cx="1361" cy="506"/>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644008" y="3573016"/>
            <a:ext cx="2304256" cy="3043500"/>
            <a:chOff x="4644008" y="3573016"/>
            <a:chExt cx="2304256" cy="3043500"/>
          </a:xfrm>
        </p:grpSpPr>
        <p:pic>
          <p:nvPicPr>
            <p:cNvPr id="130065" name="Picture 17" descr="20140122151290049004"/>
            <p:cNvPicPr>
              <a:picLocks noChangeAspect="1" noChangeArrowheads="1"/>
            </p:cNvPicPr>
            <p:nvPr/>
          </p:nvPicPr>
          <p:blipFill>
            <a:blip r:embed="rId2" cstate="print"/>
            <a:srcRect/>
            <a:stretch>
              <a:fillRect/>
            </a:stretch>
          </p:blipFill>
          <p:spPr bwMode="auto">
            <a:xfrm>
              <a:off x="4644008" y="3573016"/>
              <a:ext cx="2130590" cy="2608438"/>
            </a:xfrm>
            <a:prstGeom prst="rect">
              <a:avLst/>
            </a:prstGeom>
            <a:noFill/>
          </p:spPr>
        </p:pic>
        <p:sp>
          <p:nvSpPr>
            <p:cNvPr id="130066" name="Rectangle 18"/>
            <p:cNvSpPr>
              <a:spLocks noChangeArrowheads="1"/>
            </p:cNvSpPr>
            <p:nvPr/>
          </p:nvSpPr>
          <p:spPr bwMode="auto">
            <a:xfrm>
              <a:off x="4860032" y="6093296"/>
              <a:ext cx="2088232" cy="523220"/>
            </a:xfrm>
            <a:prstGeom prst="rect">
              <a:avLst/>
            </a:prstGeom>
            <a:noFill/>
            <a:ln w="9525">
              <a:noFill/>
              <a:miter lim="800000"/>
              <a:headEnd/>
              <a:tailEnd/>
            </a:ln>
            <a:effectLst/>
          </p:spPr>
          <p:txBody>
            <a:bodyPr wrap="square" anchor="ctr">
              <a:spAutoFit/>
            </a:bodyPr>
            <a:lstStyle/>
            <a:p>
              <a:r>
                <a:rPr lang="zh-CN" altLang="en-US" sz="1400" b="1" dirty="0"/>
                <a:t>唐绍仪（</a:t>
              </a:r>
              <a:r>
                <a:rPr lang="en-US" altLang="zh-CN" sz="1400" b="1" dirty="0" smtClean="0"/>
                <a:t>1862—1938,</a:t>
              </a:r>
            </a:p>
            <a:p>
              <a:r>
                <a:rPr lang="zh-CN" altLang="en-US" sz="1400" b="1" dirty="0" smtClean="0"/>
                <a:t>民国首任内阁总理）</a:t>
              </a:r>
              <a:endParaRPr lang="zh-CN" altLang="en-US" sz="1400" b="1" dirty="0"/>
            </a:p>
          </p:txBody>
        </p:sp>
      </p:grpSp>
      <p:grpSp>
        <p:nvGrpSpPr>
          <p:cNvPr id="19" name="组合 18"/>
          <p:cNvGrpSpPr/>
          <p:nvPr/>
        </p:nvGrpSpPr>
        <p:grpSpPr>
          <a:xfrm>
            <a:off x="2411760" y="332656"/>
            <a:ext cx="2100663" cy="3094182"/>
            <a:chOff x="2411760" y="332656"/>
            <a:chExt cx="2100663" cy="3094182"/>
          </a:xfrm>
        </p:grpSpPr>
        <p:pic>
          <p:nvPicPr>
            <p:cNvPr id="130070" name="Picture 22" descr="唐国安半身照"/>
            <p:cNvPicPr>
              <a:picLocks noChangeAspect="1" noChangeArrowheads="1"/>
            </p:cNvPicPr>
            <p:nvPr/>
          </p:nvPicPr>
          <p:blipFill>
            <a:blip r:embed="rId3" cstate="print"/>
            <a:srcRect/>
            <a:stretch>
              <a:fillRect/>
            </a:stretch>
          </p:blipFill>
          <p:spPr bwMode="auto">
            <a:xfrm>
              <a:off x="2411760" y="332656"/>
              <a:ext cx="2100663" cy="2538981"/>
            </a:xfrm>
            <a:prstGeom prst="rect">
              <a:avLst/>
            </a:prstGeom>
            <a:noFill/>
          </p:spPr>
        </p:pic>
        <p:sp>
          <p:nvSpPr>
            <p:cNvPr id="130071" name="Rectangle 23"/>
            <p:cNvSpPr>
              <a:spLocks noChangeArrowheads="1"/>
            </p:cNvSpPr>
            <p:nvPr/>
          </p:nvSpPr>
          <p:spPr bwMode="auto">
            <a:xfrm>
              <a:off x="2483768" y="2903618"/>
              <a:ext cx="1944216" cy="523220"/>
            </a:xfrm>
            <a:prstGeom prst="rect">
              <a:avLst/>
            </a:prstGeom>
            <a:noFill/>
            <a:ln w="9525">
              <a:noFill/>
              <a:miter lim="800000"/>
              <a:headEnd/>
              <a:tailEnd/>
            </a:ln>
            <a:effectLst/>
          </p:spPr>
          <p:txBody>
            <a:bodyPr wrap="square" anchor="ctr">
              <a:spAutoFit/>
            </a:bodyPr>
            <a:lstStyle/>
            <a:p>
              <a:r>
                <a:rPr lang="zh-CN" altLang="en-US" sz="1400" b="1" dirty="0" smtClean="0"/>
                <a:t>唐国安（</a:t>
              </a:r>
              <a:r>
                <a:rPr lang="en-US" altLang="zh-CN" sz="1400" b="1" dirty="0" smtClean="0"/>
                <a:t>1858--1913</a:t>
              </a:r>
              <a:r>
                <a:rPr lang="zh-CN" altLang="en-US" sz="1400" b="1" dirty="0" smtClean="0"/>
                <a:t>，</a:t>
              </a:r>
              <a:endParaRPr lang="en-US" altLang="zh-CN" sz="1400" b="1" dirty="0" smtClean="0"/>
            </a:p>
            <a:p>
              <a:pPr algn="ctr"/>
              <a:r>
                <a:rPr lang="zh-CN" altLang="en-US" sz="1400" b="1" dirty="0" smtClean="0"/>
                <a:t>清华学校校长） </a:t>
              </a:r>
            </a:p>
          </p:txBody>
        </p:sp>
      </p:grpSp>
      <p:pic>
        <p:nvPicPr>
          <p:cNvPr id="130073" name="Picture 25" descr="梁敦彦半身照"/>
          <p:cNvPicPr>
            <a:picLocks noChangeAspect="1" noChangeArrowheads="1"/>
          </p:cNvPicPr>
          <p:nvPr/>
        </p:nvPicPr>
        <p:blipFill>
          <a:blip r:embed="rId4" cstate="print"/>
          <a:srcRect/>
          <a:stretch>
            <a:fillRect/>
          </a:stretch>
        </p:blipFill>
        <p:spPr bwMode="auto">
          <a:xfrm>
            <a:off x="179512" y="3717032"/>
            <a:ext cx="2114172" cy="2383160"/>
          </a:xfrm>
          <a:prstGeom prst="rect">
            <a:avLst/>
          </a:prstGeom>
          <a:noFill/>
        </p:spPr>
      </p:pic>
      <p:sp>
        <p:nvSpPr>
          <p:cNvPr id="130074" name="Rectangle 26"/>
          <p:cNvSpPr>
            <a:spLocks noChangeArrowheads="1"/>
          </p:cNvSpPr>
          <p:nvPr/>
        </p:nvSpPr>
        <p:spPr bwMode="auto">
          <a:xfrm>
            <a:off x="179512" y="6093296"/>
            <a:ext cx="1826141" cy="523220"/>
          </a:xfrm>
          <a:prstGeom prst="rect">
            <a:avLst/>
          </a:prstGeom>
          <a:noFill/>
          <a:ln w="9525">
            <a:noFill/>
            <a:miter lim="800000"/>
            <a:headEnd/>
            <a:tailEnd/>
          </a:ln>
          <a:effectLst/>
        </p:spPr>
        <p:txBody>
          <a:bodyPr wrap="none" anchor="ctr">
            <a:spAutoFit/>
          </a:bodyPr>
          <a:lstStyle/>
          <a:p>
            <a:pPr algn="ctr"/>
            <a:r>
              <a:rPr lang="zh-CN" altLang="en-US" sz="1400" b="1" dirty="0"/>
              <a:t>梁敦彦（</a:t>
            </a:r>
            <a:r>
              <a:rPr lang="en-US" altLang="zh-CN" sz="1400" b="1" dirty="0" smtClean="0"/>
              <a:t>1858--1924,</a:t>
            </a:r>
          </a:p>
          <a:p>
            <a:pPr algn="ctr"/>
            <a:r>
              <a:rPr lang="zh-CN" altLang="en-US" sz="1400" b="1" dirty="0" smtClean="0"/>
              <a:t>清朝外务尚书）</a:t>
            </a:r>
            <a:endParaRPr lang="zh-CN" altLang="en-US" sz="1400" b="1" dirty="0"/>
          </a:p>
        </p:txBody>
      </p:sp>
      <p:grpSp>
        <p:nvGrpSpPr>
          <p:cNvPr id="21" name="组合 20"/>
          <p:cNvGrpSpPr/>
          <p:nvPr/>
        </p:nvGrpSpPr>
        <p:grpSpPr>
          <a:xfrm>
            <a:off x="6876256" y="260648"/>
            <a:ext cx="2091476" cy="3115508"/>
            <a:chOff x="6876256" y="260648"/>
            <a:chExt cx="2091476" cy="3115508"/>
          </a:xfrm>
        </p:grpSpPr>
        <p:pic>
          <p:nvPicPr>
            <p:cNvPr id="130060" name="Picture 12" descr="001ec949f8470c099d073c"/>
            <p:cNvPicPr>
              <a:picLocks noChangeAspect="1" noChangeArrowheads="1"/>
            </p:cNvPicPr>
            <p:nvPr/>
          </p:nvPicPr>
          <p:blipFill>
            <a:blip r:embed="rId5" cstate="print"/>
            <a:srcRect/>
            <a:stretch>
              <a:fillRect/>
            </a:stretch>
          </p:blipFill>
          <p:spPr bwMode="auto">
            <a:xfrm>
              <a:off x="6876256" y="260648"/>
              <a:ext cx="2091476" cy="2592288"/>
            </a:xfrm>
            <a:prstGeom prst="rect">
              <a:avLst/>
            </a:prstGeom>
            <a:noFill/>
          </p:spPr>
        </p:pic>
        <p:sp>
          <p:nvSpPr>
            <p:cNvPr id="12" name="矩形 11"/>
            <p:cNvSpPr/>
            <p:nvPr/>
          </p:nvSpPr>
          <p:spPr>
            <a:xfrm>
              <a:off x="6876256" y="2852936"/>
              <a:ext cx="2016224" cy="523220"/>
            </a:xfrm>
            <a:prstGeom prst="rect">
              <a:avLst/>
            </a:prstGeom>
          </p:spPr>
          <p:txBody>
            <a:bodyPr wrap="square">
              <a:spAutoFit/>
            </a:bodyPr>
            <a:lstStyle/>
            <a:p>
              <a:pPr algn="ctr"/>
              <a:r>
                <a:rPr lang="zh-CN" altLang="en-US" sz="1400" b="1" dirty="0" smtClean="0"/>
                <a:t>詹天佑（</a:t>
              </a:r>
              <a:r>
                <a:rPr lang="en-US" altLang="zh-CN" sz="1400" b="1" dirty="0" smtClean="0"/>
                <a:t>1861--1919,</a:t>
              </a:r>
            </a:p>
            <a:p>
              <a:pPr algn="ctr"/>
              <a:r>
                <a:rPr lang="zh-CN" altLang="en-US" sz="1400" b="1" dirty="0" smtClean="0"/>
                <a:t>铁路工程师）</a:t>
              </a:r>
            </a:p>
          </p:txBody>
        </p:sp>
      </p:grpSp>
      <p:grpSp>
        <p:nvGrpSpPr>
          <p:cNvPr id="24" name="组合 23"/>
          <p:cNvGrpSpPr/>
          <p:nvPr/>
        </p:nvGrpSpPr>
        <p:grpSpPr>
          <a:xfrm>
            <a:off x="2483768" y="3573015"/>
            <a:ext cx="6480720" cy="3115509"/>
            <a:chOff x="2483768" y="3573015"/>
            <a:chExt cx="6480720" cy="3115509"/>
          </a:xfrm>
        </p:grpSpPr>
        <p:grpSp>
          <p:nvGrpSpPr>
            <p:cNvPr id="23" name="组合 22"/>
            <p:cNvGrpSpPr/>
            <p:nvPr/>
          </p:nvGrpSpPr>
          <p:grpSpPr>
            <a:xfrm>
              <a:off x="6948264" y="3573016"/>
              <a:ext cx="2016224" cy="3043500"/>
              <a:chOff x="6948264" y="3573016"/>
              <a:chExt cx="2016224" cy="3043500"/>
            </a:xfrm>
          </p:grpSpPr>
          <p:pic>
            <p:nvPicPr>
              <p:cNvPr id="130068" name="Picture 20" descr="W020120222680416150011"/>
              <p:cNvPicPr>
                <a:picLocks noChangeAspect="1" noChangeArrowheads="1"/>
              </p:cNvPicPr>
              <p:nvPr/>
            </p:nvPicPr>
            <p:blipFill>
              <a:blip r:embed="rId6" cstate="print"/>
              <a:srcRect/>
              <a:stretch>
                <a:fillRect/>
              </a:stretch>
            </p:blipFill>
            <p:spPr bwMode="auto">
              <a:xfrm>
                <a:off x="6948264" y="3573016"/>
                <a:ext cx="2016224" cy="2542436"/>
              </a:xfrm>
              <a:prstGeom prst="rect">
                <a:avLst/>
              </a:prstGeom>
              <a:noFill/>
            </p:spPr>
          </p:pic>
          <p:sp>
            <p:nvSpPr>
              <p:cNvPr id="130058" name="Rectangle 10"/>
              <p:cNvSpPr>
                <a:spLocks noChangeArrowheads="1"/>
              </p:cNvSpPr>
              <p:nvPr/>
            </p:nvSpPr>
            <p:spPr bwMode="auto">
              <a:xfrm>
                <a:off x="7078216" y="6093296"/>
                <a:ext cx="1814264" cy="523220"/>
              </a:xfrm>
              <a:prstGeom prst="rect">
                <a:avLst/>
              </a:prstGeom>
              <a:noFill/>
              <a:ln w="9525">
                <a:noFill/>
                <a:miter lim="800000"/>
                <a:headEnd/>
                <a:tailEnd/>
              </a:ln>
              <a:effectLst/>
            </p:spPr>
            <p:txBody>
              <a:bodyPr wrap="square" anchor="ctr">
                <a:spAutoFit/>
              </a:bodyPr>
              <a:lstStyle/>
              <a:p>
                <a:r>
                  <a:rPr lang="zh-CN" altLang="en-US" sz="1400" b="1" dirty="0"/>
                  <a:t>吴仰曾（</a:t>
                </a:r>
                <a:r>
                  <a:rPr lang="en-US" altLang="zh-CN" sz="1400" b="1" dirty="0" smtClean="0"/>
                  <a:t>1861—1939,</a:t>
                </a:r>
              </a:p>
              <a:p>
                <a:pPr algn="ctr"/>
                <a:r>
                  <a:rPr lang="zh-CN" altLang="en-US" sz="1400" b="1" dirty="0" smtClean="0"/>
                  <a:t>矿业工程师） </a:t>
                </a:r>
                <a:endParaRPr lang="zh-CN" altLang="en-US" sz="1400" b="1" dirty="0"/>
              </a:p>
            </p:txBody>
          </p:sp>
        </p:grpSp>
        <p:pic>
          <p:nvPicPr>
            <p:cNvPr id="115714" name="Picture 2" descr="蔡绍基">
              <a:hlinkClick r:id="rId7"/>
            </p:cNvPr>
            <p:cNvPicPr>
              <a:picLocks noChangeAspect="1" noChangeArrowheads="1"/>
            </p:cNvPicPr>
            <p:nvPr/>
          </p:nvPicPr>
          <p:blipFill>
            <a:blip r:embed="rId8" cstate="print"/>
            <a:srcRect/>
            <a:stretch>
              <a:fillRect/>
            </a:stretch>
          </p:blipFill>
          <p:spPr bwMode="auto">
            <a:xfrm>
              <a:off x="2483768" y="3573015"/>
              <a:ext cx="2016224" cy="2636601"/>
            </a:xfrm>
            <a:prstGeom prst="rect">
              <a:avLst/>
            </a:prstGeom>
            <a:noFill/>
          </p:spPr>
        </p:pic>
        <p:sp>
          <p:nvSpPr>
            <p:cNvPr id="14" name="矩形 13"/>
            <p:cNvSpPr/>
            <p:nvPr/>
          </p:nvSpPr>
          <p:spPr>
            <a:xfrm>
              <a:off x="2627784" y="6165304"/>
              <a:ext cx="1826141" cy="523220"/>
            </a:xfrm>
            <a:prstGeom prst="rect">
              <a:avLst/>
            </a:prstGeom>
          </p:spPr>
          <p:txBody>
            <a:bodyPr wrap="none">
              <a:spAutoFit/>
            </a:bodyPr>
            <a:lstStyle/>
            <a:p>
              <a:r>
                <a:rPr lang="zh-CN" altLang="en-US" sz="1400" b="1" dirty="0" smtClean="0"/>
                <a:t>蔡绍基（</a:t>
              </a:r>
              <a:r>
                <a:rPr lang="en-US" altLang="zh-CN" sz="1400" b="1" dirty="0" smtClean="0"/>
                <a:t>1859--1933,</a:t>
              </a:r>
            </a:p>
            <a:p>
              <a:r>
                <a:rPr lang="zh-CN" altLang="en-US" sz="1400" b="1" dirty="0" smtClean="0"/>
                <a:t>北洋大学校长）</a:t>
              </a:r>
              <a:endParaRPr lang="zh-CN" altLang="en-US" sz="1400" b="1" dirty="0"/>
            </a:p>
          </p:txBody>
        </p:sp>
      </p:grpSp>
      <p:grpSp>
        <p:nvGrpSpPr>
          <p:cNvPr id="20" name="组合 19"/>
          <p:cNvGrpSpPr/>
          <p:nvPr/>
        </p:nvGrpSpPr>
        <p:grpSpPr>
          <a:xfrm>
            <a:off x="4716016" y="260648"/>
            <a:ext cx="2088232" cy="3187516"/>
            <a:chOff x="4716016" y="260648"/>
            <a:chExt cx="2088232" cy="3187516"/>
          </a:xfrm>
        </p:grpSpPr>
        <p:pic>
          <p:nvPicPr>
            <p:cNvPr id="115716" name="Picture 4" descr="http://e.hiphotos.baidu.com/baike/w%3D268%3Bg%3D0/sign=03f99e8bb68f8c54e3d3c22902124ac8/060828381f30e9241431c4544e086e061d95f73a.jpg"/>
            <p:cNvPicPr>
              <a:picLocks noChangeAspect="1" noChangeArrowheads="1"/>
            </p:cNvPicPr>
            <p:nvPr/>
          </p:nvPicPr>
          <p:blipFill>
            <a:blip r:embed="rId9" cstate="print"/>
            <a:srcRect/>
            <a:stretch>
              <a:fillRect/>
            </a:stretch>
          </p:blipFill>
          <p:spPr bwMode="auto">
            <a:xfrm>
              <a:off x="4716016" y="260648"/>
              <a:ext cx="2088232" cy="2646864"/>
            </a:xfrm>
            <a:prstGeom prst="rect">
              <a:avLst/>
            </a:prstGeom>
            <a:noFill/>
          </p:spPr>
        </p:pic>
        <p:sp>
          <p:nvSpPr>
            <p:cNvPr id="16" name="矩形 15"/>
            <p:cNvSpPr/>
            <p:nvPr/>
          </p:nvSpPr>
          <p:spPr>
            <a:xfrm>
              <a:off x="4860032" y="2924944"/>
              <a:ext cx="1744388" cy="523220"/>
            </a:xfrm>
            <a:prstGeom prst="rect">
              <a:avLst/>
            </a:prstGeom>
          </p:spPr>
          <p:txBody>
            <a:bodyPr wrap="none">
              <a:spAutoFit/>
            </a:bodyPr>
            <a:lstStyle/>
            <a:p>
              <a:pPr algn="ctr"/>
              <a:r>
                <a:rPr lang="zh-CN" altLang="en-US" sz="1400" b="1" dirty="0" smtClean="0"/>
                <a:t>梁诚（</a:t>
              </a:r>
              <a:r>
                <a:rPr lang="en-US" altLang="zh-CN" sz="1400" b="1" dirty="0" smtClean="0"/>
                <a:t>1864--1917</a:t>
              </a:r>
              <a:r>
                <a:rPr lang="zh-CN" altLang="en-US" sz="1400" b="1" dirty="0" smtClean="0"/>
                <a:t>，</a:t>
              </a:r>
              <a:endParaRPr lang="en-US" altLang="zh-CN" sz="1400" b="1" dirty="0" smtClean="0"/>
            </a:p>
            <a:p>
              <a:pPr algn="ctr"/>
              <a:r>
                <a:rPr lang="zh-CN" altLang="en-US" sz="1400" b="1" dirty="0" smtClean="0"/>
                <a:t>外交官）</a:t>
              </a:r>
            </a:p>
          </p:txBody>
        </p:sp>
      </p:grpSp>
      <p:grpSp>
        <p:nvGrpSpPr>
          <p:cNvPr id="18" name="组合 17"/>
          <p:cNvGrpSpPr/>
          <p:nvPr/>
        </p:nvGrpSpPr>
        <p:grpSpPr>
          <a:xfrm>
            <a:off x="179512" y="260648"/>
            <a:ext cx="2088232" cy="3115508"/>
            <a:chOff x="179512" y="260648"/>
            <a:chExt cx="2088232" cy="3115508"/>
          </a:xfrm>
        </p:grpSpPr>
        <p:sp>
          <p:nvSpPr>
            <p:cNvPr id="17" name="矩形 16"/>
            <p:cNvSpPr/>
            <p:nvPr/>
          </p:nvSpPr>
          <p:spPr>
            <a:xfrm>
              <a:off x="179512" y="2852936"/>
              <a:ext cx="1872208" cy="523220"/>
            </a:xfrm>
            <a:prstGeom prst="rect">
              <a:avLst/>
            </a:prstGeom>
          </p:spPr>
          <p:txBody>
            <a:bodyPr wrap="square">
              <a:spAutoFit/>
            </a:bodyPr>
            <a:lstStyle/>
            <a:p>
              <a:pPr algn="ctr"/>
              <a:r>
                <a:rPr lang="zh-CN" altLang="en-US" sz="1400" b="1" dirty="0" smtClean="0"/>
                <a:t>陈金揆</a:t>
              </a:r>
              <a:r>
                <a:rPr lang="en-US" altLang="zh-CN" sz="1400" b="1" dirty="0" smtClean="0"/>
                <a:t>(1864--1894,</a:t>
              </a:r>
            </a:p>
            <a:p>
              <a:pPr algn="ctr"/>
              <a:r>
                <a:rPr lang="zh-CN" altLang="en-US" sz="1400" b="1" dirty="0" smtClean="0"/>
                <a:t>致远舰副官带</a:t>
              </a:r>
              <a:r>
                <a:rPr lang="en-US" altLang="zh-CN" sz="1400" b="1" dirty="0" smtClean="0"/>
                <a:t>)</a:t>
              </a:r>
              <a:endParaRPr lang="zh-CN" altLang="en-US" sz="1400" b="1" dirty="0"/>
            </a:p>
          </p:txBody>
        </p:sp>
        <p:pic>
          <p:nvPicPr>
            <p:cNvPr id="120834" name="Picture 2" descr="http://p0.so.qhmsg.com/bdr/_240_/t0166d1e4732f26131f.jpg"/>
            <p:cNvPicPr>
              <a:picLocks noChangeAspect="1" noChangeArrowheads="1"/>
            </p:cNvPicPr>
            <p:nvPr/>
          </p:nvPicPr>
          <p:blipFill>
            <a:blip r:embed="rId10" cstate="print"/>
            <a:srcRect/>
            <a:stretch>
              <a:fillRect/>
            </a:stretch>
          </p:blipFill>
          <p:spPr bwMode="auto">
            <a:xfrm>
              <a:off x="251520" y="260648"/>
              <a:ext cx="2016224" cy="2592975"/>
            </a:xfrm>
            <a:prstGeom prst="rect">
              <a:avLst/>
            </a:prstGeom>
            <a:noFill/>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descr="045"/>
          <p:cNvPicPr>
            <a:picLocks noChangeAspect="1" noChangeArrowheads="1"/>
          </p:cNvPicPr>
          <p:nvPr/>
        </p:nvPicPr>
        <p:blipFill>
          <a:blip r:embed="rId2" cstate="print"/>
          <a:srcRect/>
          <a:stretch>
            <a:fillRect/>
          </a:stretch>
        </p:blipFill>
        <p:spPr bwMode="auto">
          <a:xfrm>
            <a:off x="4355976" y="692696"/>
            <a:ext cx="4356100" cy="2616200"/>
          </a:xfrm>
          <a:prstGeom prst="rect">
            <a:avLst/>
          </a:prstGeom>
          <a:noFill/>
          <a:ln w="9525">
            <a:noFill/>
            <a:miter lim="800000"/>
            <a:headEnd/>
            <a:tailEnd/>
          </a:ln>
        </p:spPr>
      </p:pic>
      <p:sp>
        <p:nvSpPr>
          <p:cNvPr id="5" name="云形标注 4"/>
          <p:cNvSpPr/>
          <p:nvPr/>
        </p:nvSpPr>
        <p:spPr>
          <a:xfrm>
            <a:off x="323528" y="2276872"/>
            <a:ext cx="4752528" cy="3744416"/>
          </a:xfrm>
          <a:prstGeom prst="cloudCallout">
            <a:avLst>
              <a:gd name="adj1" fmla="val 47988"/>
              <a:gd name="adj2" fmla="val -588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各出所学，各尽所知，使国家富强不受外侮，足以自立于地球之上。 </a:t>
            </a:r>
          </a:p>
          <a:p>
            <a:r>
              <a:rPr lang="zh-CN" altLang="en-US" b="1" dirty="0" smtClean="0">
                <a:solidFill>
                  <a:schemeClr val="tx1"/>
                </a:solidFill>
              </a:rPr>
              <a:t>生命有长短，命运有沉升，初建路网的梦想破灭令我抱恨终天，所幸我的生命能化成匍匐在华夏大地上的一根铁轨</a:t>
            </a:r>
            <a:r>
              <a:rPr lang="en-US" altLang="zh-CN" b="1" dirty="0" smtClean="0">
                <a:solidFill>
                  <a:schemeClr val="tx1"/>
                </a:solidFill>
              </a:rPr>
              <a:t>……</a:t>
            </a:r>
            <a:endParaRPr lang="en-US" altLang="zh-CN" b="1"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23528" y="274638"/>
            <a:ext cx="8363272" cy="994122"/>
          </a:xfrm>
        </p:spPr>
        <p:txBody>
          <a:bodyPr/>
          <a:lstStyle/>
          <a:p>
            <a:r>
              <a:rPr lang="zh-CN" altLang="en-US" b="1" dirty="0"/>
              <a:t>②赴欧留学生</a:t>
            </a:r>
          </a:p>
        </p:txBody>
      </p:sp>
      <p:sp>
        <p:nvSpPr>
          <p:cNvPr id="71683" name="Rectangle 3"/>
          <p:cNvSpPr>
            <a:spLocks noGrp="1" noChangeArrowheads="1"/>
          </p:cNvSpPr>
          <p:nvPr>
            <p:ph sz="quarter" idx="1"/>
          </p:nvPr>
        </p:nvSpPr>
        <p:spPr>
          <a:xfrm>
            <a:off x="467544" y="1628800"/>
            <a:ext cx="3363416" cy="4343400"/>
          </a:xfrm>
        </p:spPr>
        <p:txBody>
          <a:bodyPr>
            <a:normAutofit/>
          </a:bodyPr>
          <a:lstStyle/>
          <a:p>
            <a:r>
              <a:rPr lang="zh-CN" altLang="en-US" sz="3200" b="1" dirty="0">
                <a:latin typeface="华文新魏" pitchFamily="2" charset="-122"/>
                <a:ea typeface="华文新魏" pitchFamily="2" charset="-122"/>
              </a:rPr>
              <a:t>1877、1881年 ，船政局和船政学堂先后共选出的</a:t>
            </a:r>
            <a:r>
              <a:rPr lang="en-US" altLang="zh-CN" sz="3200" b="1" dirty="0">
                <a:latin typeface="华文新魏" pitchFamily="2" charset="-122"/>
                <a:ea typeface="华文新魏" pitchFamily="2" charset="-122"/>
              </a:rPr>
              <a:t>40</a:t>
            </a:r>
            <a:r>
              <a:rPr lang="zh-CN" altLang="en-US" sz="3200" b="1" dirty="0">
                <a:latin typeface="华文新魏" pitchFamily="2" charset="-122"/>
                <a:ea typeface="华文新魏" pitchFamily="2" charset="-122"/>
              </a:rPr>
              <a:t>多</a:t>
            </a:r>
            <a:r>
              <a:rPr lang="en-US" sz="3200" b="1" dirty="0">
                <a:latin typeface="华文新魏" pitchFamily="2" charset="-122"/>
                <a:ea typeface="华文新魏" pitchFamily="2" charset="-122"/>
              </a:rPr>
              <a:t>人</a:t>
            </a:r>
            <a:r>
              <a:rPr lang="zh-CN" altLang="en-US" sz="3200" b="1" dirty="0">
                <a:latin typeface="华文新魏" pitchFamily="2" charset="-122"/>
                <a:ea typeface="华文新魏" pitchFamily="2" charset="-122"/>
              </a:rPr>
              <a:t>到英、法、德留学。</a:t>
            </a:r>
          </a:p>
          <a:p>
            <a:r>
              <a:rPr lang="zh-CN" altLang="en-US" sz="3200" b="1" dirty="0">
                <a:latin typeface="华文新魏" pitchFamily="2" charset="-122"/>
                <a:ea typeface="华文新魏" pitchFamily="2" charset="-122"/>
              </a:rPr>
              <a:t>1886年北洋水师等校的10名学生又去了欧洲。</a:t>
            </a:r>
            <a:r>
              <a:rPr lang="zh-CN" altLang="en-US" dirty="0"/>
              <a:t> </a:t>
            </a:r>
          </a:p>
        </p:txBody>
      </p:sp>
      <p:pic>
        <p:nvPicPr>
          <p:cNvPr id="71684" name="Picture 4" descr="126855031_14077201624531n"/>
          <p:cNvPicPr>
            <a:picLocks noChangeAspect="1" noChangeArrowheads="1"/>
          </p:cNvPicPr>
          <p:nvPr/>
        </p:nvPicPr>
        <p:blipFill>
          <a:blip r:embed="rId2" cstate="print"/>
          <a:srcRect/>
          <a:stretch>
            <a:fillRect/>
          </a:stretch>
        </p:blipFill>
        <p:spPr bwMode="auto">
          <a:xfrm>
            <a:off x="3923928" y="1772816"/>
            <a:ext cx="5102590" cy="3456384"/>
          </a:xfrm>
          <a:prstGeom prst="rect">
            <a:avLst/>
          </a:prstGeom>
          <a:noFill/>
          <a:ln w="9525">
            <a:noFill/>
            <a:miter lim="800000"/>
            <a:headEnd/>
            <a:tailEnd/>
          </a:ln>
        </p:spPr>
      </p:pic>
      <p:sp>
        <p:nvSpPr>
          <p:cNvPr id="71685" name="Rectangle 5"/>
          <p:cNvSpPr>
            <a:spLocks noChangeArrowheads="1"/>
          </p:cNvSpPr>
          <p:nvPr/>
        </p:nvSpPr>
        <p:spPr bwMode="auto">
          <a:xfrm>
            <a:off x="4211960" y="5365209"/>
            <a:ext cx="4320480" cy="369332"/>
          </a:xfrm>
          <a:prstGeom prst="rect">
            <a:avLst/>
          </a:prstGeom>
          <a:noFill/>
          <a:ln w="9525">
            <a:noFill/>
            <a:miter lim="800000"/>
            <a:headEnd/>
            <a:tailEnd/>
          </a:ln>
          <a:effectLst/>
        </p:spPr>
        <p:txBody>
          <a:bodyPr wrap="square" anchor="ctr">
            <a:spAutoFit/>
          </a:bodyPr>
          <a:lstStyle/>
          <a:p>
            <a:r>
              <a:rPr lang="en-US" altLang="zh-CN" b="1" dirty="0"/>
              <a:t>1871 </a:t>
            </a:r>
            <a:r>
              <a:rPr lang="zh-CN" altLang="en-US" b="1" dirty="0"/>
              <a:t>年 </a:t>
            </a:r>
            <a:r>
              <a:rPr lang="zh-CN" altLang="en-US" b="1" dirty="0">
                <a:solidFill>
                  <a:srgbClr val="FF0000"/>
                </a:solidFill>
              </a:rPr>
              <a:t>福州船政学堂</a:t>
            </a:r>
            <a:r>
              <a:rPr lang="zh-CN" altLang="en-US" b="1" dirty="0"/>
              <a:t>毕业前的学员合影。</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499992" y="3501008"/>
            <a:ext cx="2093987" cy="2869287"/>
            <a:chOff x="4499992" y="3501008"/>
            <a:chExt cx="2093987" cy="2869287"/>
          </a:xfrm>
        </p:grpSpPr>
        <p:sp>
          <p:nvSpPr>
            <p:cNvPr id="4" name="矩形 3"/>
            <p:cNvSpPr/>
            <p:nvPr/>
          </p:nvSpPr>
          <p:spPr>
            <a:xfrm>
              <a:off x="4788024" y="6093296"/>
              <a:ext cx="1351652" cy="276999"/>
            </a:xfrm>
            <a:prstGeom prst="rect">
              <a:avLst/>
            </a:prstGeom>
          </p:spPr>
          <p:txBody>
            <a:bodyPr wrap="none">
              <a:spAutoFit/>
            </a:bodyPr>
            <a:lstStyle/>
            <a:p>
              <a:r>
                <a:rPr lang="zh-CN" altLang="en-US" sz="1200" b="1" dirty="0" smtClean="0">
                  <a:latin typeface="+mn-ea"/>
                </a:rPr>
                <a:t>魏瀚</a:t>
              </a:r>
              <a:r>
                <a:rPr lang="en-US" altLang="zh-CN" sz="1200" b="1" dirty="0" smtClean="0">
                  <a:latin typeface="+mn-ea"/>
                </a:rPr>
                <a:t>(1850--1929)</a:t>
              </a:r>
              <a:endParaRPr lang="zh-CN" altLang="en-US" sz="1200" b="1" dirty="0">
                <a:latin typeface="+mn-ea"/>
              </a:endParaRPr>
            </a:p>
          </p:txBody>
        </p:sp>
        <p:pic>
          <p:nvPicPr>
            <p:cNvPr id="190466" name="Picture 2" descr="船政学堂与中国近代海军船政学堂学员"/>
            <p:cNvPicPr>
              <a:picLocks noChangeAspect="1" noChangeArrowheads="1"/>
            </p:cNvPicPr>
            <p:nvPr/>
          </p:nvPicPr>
          <p:blipFill>
            <a:blip r:embed="rId2" cstate="print"/>
            <a:srcRect/>
            <a:stretch>
              <a:fillRect/>
            </a:stretch>
          </p:blipFill>
          <p:spPr bwMode="auto">
            <a:xfrm>
              <a:off x="4499992" y="3501008"/>
              <a:ext cx="2093987" cy="2484909"/>
            </a:xfrm>
            <a:prstGeom prst="rect">
              <a:avLst/>
            </a:prstGeom>
            <a:noFill/>
          </p:spPr>
        </p:pic>
      </p:grpSp>
      <p:grpSp>
        <p:nvGrpSpPr>
          <p:cNvPr id="21" name="组合 20"/>
          <p:cNvGrpSpPr/>
          <p:nvPr/>
        </p:nvGrpSpPr>
        <p:grpSpPr>
          <a:xfrm>
            <a:off x="2411760" y="3573016"/>
            <a:ext cx="1929780" cy="2869287"/>
            <a:chOff x="2411760" y="3573016"/>
            <a:chExt cx="1929780" cy="2869287"/>
          </a:xfrm>
        </p:grpSpPr>
        <p:pic>
          <p:nvPicPr>
            <p:cNvPr id="190470" name="Picture 6" descr="船政学堂 纪录片"/>
            <p:cNvPicPr>
              <a:picLocks noChangeAspect="1" noChangeArrowheads="1"/>
            </p:cNvPicPr>
            <p:nvPr/>
          </p:nvPicPr>
          <p:blipFill>
            <a:blip r:embed="rId3" cstate="print"/>
            <a:srcRect/>
            <a:stretch>
              <a:fillRect/>
            </a:stretch>
          </p:blipFill>
          <p:spPr bwMode="auto">
            <a:xfrm>
              <a:off x="2411760" y="3573016"/>
              <a:ext cx="1929780" cy="2627783"/>
            </a:xfrm>
            <a:prstGeom prst="rect">
              <a:avLst/>
            </a:prstGeom>
            <a:noFill/>
          </p:spPr>
        </p:pic>
        <p:sp>
          <p:nvSpPr>
            <p:cNvPr id="9" name="矩形 8"/>
            <p:cNvSpPr/>
            <p:nvPr/>
          </p:nvSpPr>
          <p:spPr>
            <a:xfrm>
              <a:off x="2699792" y="6165304"/>
              <a:ext cx="1519968" cy="276999"/>
            </a:xfrm>
            <a:prstGeom prst="rect">
              <a:avLst/>
            </a:prstGeom>
          </p:spPr>
          <p:txBody>
            <a:bodyPr wrap="none">
              <a:spAutoFit/>
            </a:bodyPr>
            <a:lstStyle/>
            <a:p>
              <a:r>
                <a:rPr lang="zh-CN" altLang="en-US" sz="1200" b="1" dirty="0" smtClean="0">
                  <a:latin typeface="+mn-ea"/>
                </a:rPr>
                <a:t>严复（</a:t>
              </a:r>
              <a:r>
                <a:rPr lang="en-US" altLang="zh-CN" sz="1200" b="1" dirty="0" smtClean="0">
                  <a:latin typeface="+mn-ea"/>
                </a:rPr>
                <a:t>1854--1921</a:t>
              </a:r>
              <a:r>
                <a:rPr lang="zh-CN" altLang="en-US" sz="1200" b="1" dirty="0" smtClean="0">
                  <a:latin typeface="+mn-ea"/>
                </a:rPr>
                <a:t>）</a:t>
              </a:r>
            </a:p>
          </p:txBody>
        </p:sp>
      </p:grpSp>
      <p:sp>
        <p:nvSpPr>
          <p:cNvPr id="11" name="矩形 10"/>
          <p:cNvSpPr/>
          <p:nvPr/>
        </p:nvSpPr>
        <p:spPr>
          <a:xfrm>
            <a:off x="7380312" y="2780928"/>
            <a:ext cx="1505540" cy="276999"/>
          </a:xfrm>
          <a:prstGeom prst="rect">
            <a:avLst/>
          </a:prstGeom>
          <a:noFill/>
        </p:spPr>
        <p:txBody>
          <a:bodyPr wrap="none">
            <a:spAutoFit/>
          </a:bodyPr>
          <a:lstStyle/>
          <a:p>
            <a:r>
              <a:rPr lang="zh-CN" altLang="en-US" sz="1200" b="1" dirty="0" smtClean="0">
                <a:latin typeface="+mn-ea"/>
              </a:rPr>
              <a:t>叶祖圭</a:t>
            </a:r>
            <a:r>
              <a:rPr lang="en-US" altLang="zh-CN" sz="1200" b="1" dirty="0" smtClean="0">
                <a:latin typeface="+mn-ea"/>
              </a:rPr>
              <a:t>(1852--1905)</a:t>
            </a:r>
            <a:endParaRPr lang="zh-CN" altLang="en-US" sz="1200" b="1" dirty="0">
              <a:latin typeface="+mn-ea"/>
            </a:endParaRPr>
          </a:p>
        </p:txBody>
      </p:sp>
      <p:pic>
        <p:nvPicPr>
          <p:cNvPr id="190472" name="Picture 8" descr="http://a3.att.hudong.com/68/19/01200000023788136449192909073_s.jpg"/>
          <p:cNvPicPr>
            <a:picLocks noChangeAspect="1" noChangeArrowheads="1"/>
          </p:cNvPicPr>
          <p:nvPr/>
        </p:nvPicPr>
        <p:blipFill>
          <a:blip r:embed="rId4" cstate="print"/>
          <a:srcRect/>
          <a:stretch>
            <a:fillRect/>
          </a:stretch>
        </p:blipFill>
        <p:spPr bwMode="auto">
          <a:xfrm>
            <a:off x="7092280" y="404664"/>
            <a:ext cx="1905000" cy="2407543"/>
          </a:xfrm>
          <a:prstGeom prst="rect">
            <a:avLst/>
          </a:prstGeom>
          <a:noFill/>
        </p:spPr>
      </p:pic>
      <p:grpSp>
        <p:nvGrpSpPr>
          <p:cNvPr id="24" name="组合 23"/>
          <p:cNvGrpSpPr/>
          <p:nvPr/>
        </p:nvGrpSpPr>
        <p:grpSpPr>
          <a:xfrm>
            <a:off x="2627784" y="332656"/>
            <a:ext cx="4227232" cy="2941295"/>
            <a:chOff x="2627784" y="332656"/>
            <a:chExt cx="4227232" cy="2941295"/>
          </a:xfrm>
        </p:grpSpPr>
        <p:pic>
          <p:nvPicPr>
            <p:cNvPr id="190468" name="Picture 4" descr="福州船政学堂旧址"/>
            <p:cNvPicPr>
              <a:picLocks noChangeAspect="1" noChangeArrowheads="1"/>
            </p:cNvPicPr>
            <p:nvPr/>
          </p:nvPicPr>
          <p:blipFill>
            <a:blip r:embed="rId5" cstate="print"/>
            <a:srcRect/>
            <a:stretch>
              <a:fillRect/>
            </a:stretch>
          </p:blipFill>
          <p:spPr bwMode="auto">
            <a:xfrm>
              <a:off x="2627784" y="332656"/>
              <a:ext cx="2130574" cy="2622245"/>
            </a:xfrm>
            <a:prstGeom prst="rect">
              <a:avLst/>
            </a:prstGeom>
            <a:noFill/>
          </p:spPr>
        </p:pic>
        <p:sp>
          <p:nvSpPr>
            <p:cNvPr id="7" name="矩形 6"/>
            <p:cNvSpPr/>
            <p:nvPr/>
          </p:nvSpPr>
          <p:spPr>
            <a:xfrm>
              <a:off x="2843808" y="2996952"/>
              <a:ext cx="1673856" cy="276999"/>
            </a:xfrm>
            <a:prstGeom prst="rect">
              <a:avLst/>
            </a:prstGeom>
          </p:spPr>
          <p:txBody>
            <a:bodyPr wrap="none">
              <a:spAutoFit/>
            </a:bodyPr>
            <a:lstStyle/>
            <a:p>
              <a:r>
                <a:rPr lang="zh-CN" altLang="en-US" sz="1200" b="1" dirty="0" smtClean="0">
                  <a:latin typeface="+mn-ea"/>
                </a:rPr>
                <a:t>林泰曾（</a:t>
              </a:r>
              <a:r>
                <a:rPr lang="en-US" altLang="zh-CN" sz="1200" b="1" dirty="0" smtClean="0">
                  <a:latin typeface="+mn-ea"/>
                </a:rPr>
                <a:t>1851--1894</a:t>
              </a:r>
              <a:r>
                <a:rPr lang="zh-CN" altLang="en-US" sz="1200" b="1" dirty="0" smtClean="0">
                  <a:latin typeface="+mn-ea"/>
                </a:rPr>
                <a:t>）</a:t>
              </a:r>
            </a:p>
          </p:txBody>
        </p:sp>
        <p:grpSp>
          <p:nvGrpSpPr>
            <p:cNvPr id="23" name="组合 22"/>
            <p:cNvGrpSpPr/>
            <p:nvPr/>
          </p:nvGrpSpPr>
          <p:grpSpPr>
            <a:xfrm>
              <a:off x="4860032" y="404664"/>
              <a:ext cx="1994984" cy="2869287"/>
              <a:chOff x="4860032" y="404664"/>
              <a:chExt cx="1994984" cy="2869287"/>
            </a:xfrm>
          </p:grpSpPr>
          <p:sp>
            <p:nvSpPr>
              <p:cNvPr id="10" name="矩形 9"/>
              <p:cNvSpPr/>
              <p:nvPr/>
            </p:nvSpPr>
            <p:spPr>
              <a:xfrm>
                <a:off x="5004048" y="2996952"/>
                <a:ext cx="1701107" cy="276999"/>
              </a:xfrm>
              <a:prstGeom prst="rect">
                <a:avLst/>
              </a:prstGeom>
            </p:spPr>
            <p:txBody>
              <a:bodyPr wrap="none">
                <a:spAutoFit/>
              </a:bodyPr>
              <a:lstStyle/>
              <a:p>
                <a:r>
                  <a:rPr lang="zh-CN" altLang="en-US" sz="1200" b="1" dirty="0" smtClean="0">
                    <a:latin typeface="+mn-ea"/>
                  </a:rPr>
                  <a:t>刘步蟾（</a:t>
                </a:r>
                <a:r>
                  <a:rPr lang="en-US" altLang="zh-CN" sz="1200" b="1" dirty="0" smtClean="0">
                    <a:latin typeface="+mn-ea"/>
                  </a:rPr>
                  <a:t>1852--1895</a:t>
                </a:r>
                <a:r>
                  <a:rPr lang="zh-CN" altLang="en-US" sz="1200" b="1" dirty="0" smtClean="0">
                    <a:latin typeface="+mn-ea"/>
                  </a:rPr>
                  <a:t>）</a:t>
                </a:r>
              </a:p>
            </p:txBody>
          </p:sp>
          <p:pic>
            <p:nvPicPr>
              <p:cNvPr id="190474" name="Picture 10" descr="http://www.diyifanwen.com/files/beyondpic/2010-5/11/1051112143194193.jpg"/>
              <p:cNvPicPr>
                <a:picLocks noChangeAspect="1" noChangeArrowheads="1"/>
              </p:cNvPicPr>
              <p:nvPr/>
            </p:nvPicPr>
            <p:blipFill>
              <a:blip r:embed="rId6" cstate="print"/>
              <a:srcRect/>
              <a:stretch>
                <a:fillRect/>
              </a:stretch>
            </p:blipFill>
            <p:spPr bwMode="auto">
              <a:xfrm>
                <a:off x="4860032" y="404664"/>
                <a:ext cx="1994984" cy="2520280"/>
              </a:xfrm>
              <a:prstGeom prst="rect">
                <a:avLst/>
              </a:prstGeom>
              <a:noFill/>
            </p:spPr>
          </p:pic>
        </p:grpSp>
      </p:grpSp>
      <p:grpSp>
        <p:nvGrpSpPr>
          <p:cNvPr id="19" name="组合 18"/>
          <p:cNvGrpSpPr/>
          <p:nvPr/>
        </p:nvGrpSpPr>
        <p:grpSpPr>
          <a:xfrm>
            <a:off x="6660232" y="3140968"/>
            <a:ext cx="2339950" cy="3157319"/>
            <a:chOff x="6660232" y="3140968"/>
            <a:chExt cx="2339950" cy="3157319"/>
          </a:xfrm>
        </p:grpSpPr>
        <p:pic>
          <p:nvPicPr>
            <p:cNvPr id="190476" name="Picture 12" descr="http://i3.hexunimg.cn/2014-09-15/168484329.jpg"/>
            <p:cNvPicPr>
              <a:picLocks noChangeAspect="1" noChangeArrowheads="1"/>
            </p:cNvPicPr>
            <p:nvPr/>
          </p:nvPicPr>
          <p:blipFill>
            <a:blip r:embed="rId7" cstate="print"/>
            <a:srcRect/>
            <a:stretch>
              <a:fillRect/>
            </a:stretch>
          </p:blipFill>
          <p:spPr bwMode="auto">
            <a:xfrm>
              <a:off x="6660232" y="3140968"/>
              <a:ext cx="2339950" cy="2849665"/>
            </a:xfrm>
            <a:prstGeom prst="rect">
              <a:avLst/>
            </a:prstGeom>
            <a:noFill/>
          </p:spPr>
        </p:pic>
        <p:sp>
          <p:nvSpPr>
            <p:cNvPr id="15" name="矩形 14"/>
            <p:cNvSpPr/>
            <p:nvPr/>
          </p:nvSpPr>
          <p:spPr>
            <a:xfrm>
              <a:off x="7236296" y="6021288"/>
              <a:ext cx="1656184" cy="276999"/>
            </a:xfrm>
            <a:prstGeom prst="rect">
              <a:avLst/>
            </a:prstGeom>
          </p:spPr>
          <p:txBody>
            <a:bodyPr wrap="square">
              <a:spAutoFit/>
            </a:bodyPr>
            <a:lstStyle/>
            <a:p>
              <a:r>
                <a:rPr lang="zh-CN" altLang="en-US" sz="1200" b="1" dirty="0" smtClean="0">
                  <a:latin typeface="+mn-ea"/>
                </a:rPr>
                <a:t>萨镇冰 </a:t>
              </a:r>
              <a:r>
                <a:rPr lang="en-US" altLang="zh-CN" sz="1200" b="1" dirty="0" smtClean="0">
                  <a:latin typeface="+mn-ea"/>
                </a:rPr>
                <a:t>(1859--1952)</a:t>
              </a:r>
              <a:endParaRPr lang="zh-CN" altLang="en-US" sz="1200" b="1" dirty="0" smtClean="0">
                <a:latin typeface="+mn-ea"/>
              </a:endParaRPr>
            </a:p>
          </p:txBody>
        </p:sp>
      </p:grpSp>
      <p:grpSp>
        <p:nvGrpSpPr>
          <p:cNvPr id="22" name="组合 21"/>
          <p:cNvGrpSpPr/>
          <p:nvPr/>
        </p:nvGrpSpPr>
        <p:grpSpPr>
          <a:xfrm>
            <a:off x="251520" y="3501008"/>
            <a:ext cx="2099154" cy="2941295"/>
            <a:chOff x="251520" y="3501008"/>
            <a:chExt cx="2099154" cy="2941295"/>
          </a:xfrm>
        </p:grpSpPr>
        <p:pic>
          <p:nvPicPr>
            <p:cNvPr id="16" name="Picture 4" descr="陈季同"/>
            <p:cNvPicPr>
              <a:picLocks noChangeAspect="1" noChangeArrowheads="1"/>
            </p:cNvPicPr>
            <p:nvPr/>
          </p:nvPicPr>
          <p:blipFill>
            <a:blip r:embed="rId8" cstate="print"/>
            <a:srcRect/>
            <a:stretch>
              <a:fillRect/>
            </a:stretch>
          </p:blipFill>
          <p:spPr bwMode="auto">
            <a:xfrm>
              <a:off x="251520" y="3501008"/>
              <a:ext cx="2099154" cy="2592288"/>
            </a:xfrm>
            <a:prstGeom prst="rect">
              <a:avLst/>
            </a:prstGeom>
            <a:noFill/>
          </p:spPr>
        </p:pic>
        <p:sp>
          <p:nvSpPr>
            <p:cNvPr id="17" name="矩形 16"/>
            <p:cNvSpPr/>
            <p:nvPr/>
          </p:nvSpPr>
          <p:spPr>
            <a:xfrm>
              <a:off x="395536" y="6165304"/>
              <a:ext cx="1478290" cy="276999"/>
            </a:xfrm>
            <a:prstGeom prst="rect">
              <a:avLst/>
            </a:prstGeom>
          </p:spPr>
          <p:txBody>
            <a:bodyPr wrap="none">
              <a:spAutoFit/>
            </a:bodyPr>
            <a:lstStyle/>
            <a:p>
              <a:r>
                <a:rPr lang="zh-CN" altLang="en-US" sz="1200" b="1" dirty="0" smtClean="0">
                  <a:latin typeface="+mn-ea"/>
                </a:rPr>
                <a:t>陈季同</a:t>
              </a:r>
              <a:r>
                <a:rPr lang="en-US" altLang="zh-CN" sz="1200" b="1" dirty="0" smtClean="0">
                  <a:latin typeface="+mn-ea"/>
                </a:rPr>
                <a:t>(1851--1907)</a:t>
              </a:r>
              <a:endParaRPr lang="zh-CN" altLang="en-US" sz="1200" b="1" dirty="0" smtClean="0">
                <a:latin typeface="+mn-ea"/>
              </a:endParaRPr>
            </a:p>
          </p:txBody>
        </p:sp>
      </p:grpSp>
      <p:grpSp>
        <p:nvGrpSpPr>
          <p:cNvPr id="25" name="组合 24"/>
          <p:cNvGrpSpPr/>
          <p:nvPr/>
        </p:nvGrpSpPr>
        <p:grpSpPr>
          <a:xfrm>
            <a:off x="323528" y="188640"/>
            <a:ext cx="2112101" cy="3085311"/>
            <a:chOff x="323528" y="188640"/>
            <a:chExt cx="2112101" cy="3085311"/>
          </a:xfrm>
        </p:grpSpPr>
        <p:sp>
          <p:nvSpPr>
            <p:cNvPr id="18" name="矩形 17"/>
            <p:cNvSpPr/>
            <p:nvPr/>
          </p:nvSpPr>
          <p:spPr>
            <a:xfrm>
              <a:off x="395536" y="2996952"/>
              <a:ext cx="1502334" cy="276999"/>
            </a:xfrm>
            <a:prstGeom prst="rect">
              <a:avLst/>
            </a:prstGeom>
          </p:spPr>
          <p:txBody>
            <a:bodyPr wrap="none">
              <a:spAutoFit/>
            </a:bodyPr>
            <a:lstStyle/>
            <a:p>
              <a:r>
                <a:rPr lang="zh-CN" altLang="en-US" sz="1200" b="1" dirty="0" smtClean="0">
                  <a:latin typeface="+mn-ea"/>
                </a:rPr>
                <a:t>林永升</a:t>
              </a:r>
              <a:r>
                <a:rPr lang="en-US" altLang="zh-CN" sz="1200" b="1" dirty="0" smtClean="0">
                  <a:latin typeface="+mn-ea"/>
                </a:rPr>
                <a:t>(1853--1894)</a:t>
              </a:r>
              <a:endParaRPr lang="zh-CN" altLang="en-US" sz="1200" b="1" dirty="0" smtClean="0">
                <a:latin typeface="+mn-ea"/>
              </a:endParaRPr>
            </a:p>
          </p:txBody>
        </p:sp>
        <p:pic>
          <p:nvPicPr>
            <p:cNvPr id="117762" name="Picture 2" descr="林永升"/>
            <p:cNvPicPr>
              <a:picLocks noChangeAspect="1" noChangeArrowheads="1"/>
            </p:cNvPicPr>
            <p:nvPr/>
          </p:nvPicPr>
          <p:blipFill>
            <a:blip r:embed="rId9" cstate="print"/>
            <a:srcRect/>
            <a:stretch>
              <a:fillRect/>
            </a:stretch>
          </p:blipFill>
          <p:spPr bwMode="auto">
            <a:xfrm>
              <a:off x="323528" y="188640"/>
              <a:ext cx="2112101" cy="2736304"/>
            </a:xfrm>
            <a:prstGeom prst="rect">
              <a:avLst/>
            </a:prstGeom>
            <a:noFill/>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2">
            <a:extLst>
              <a:ext uri="{FF2B5EF4-FFF2-40B4-BE49-F238E27FC236}">
                <a16:creationId xmlns:a16="http://schemas.microsoft.com/office/drawing/2014/main" xmlns="" id="{F29B69AB-634A-4DBE-9F52-86C2748BDDF0}"/>
              </a:ext>
            </a:extLst>
          </p:cNvPr>
          <p:cNvSpPr txBox="1">
            <a:spLocks noChangeArrowheads="1"/>
          </p:cNvSpPr>
          <p:nvPr/>
        </p:nvSpPr>
        <p:spPr bwMode="auto">
          <a:xfrm>
            <a:off x="179512" y="548680"/>
            <a:ext cx="8640960" cy="978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lgn="just">
              <a:lnSpc>
                <a:spcPct val="120000"/>
              </a:lnSpc>
              <a:spcBef>
                <a:spcPct val="20000"/>
              </a:spcBef>
              <a:defRPr/>
            </a:pPr>
            <a:r>
              <a:rPr lang="zh-CN" altLang="en-US" sz="2400" dirty="0">
                <a:solidFill>
                  <a:schemeClr val="tx1"/>
                </a:solidFill>
                <a:latin typeface="+mn-lt"/>
                <a:ea typeface="+mn-ea"/>
                <a:cs typeface="+mn-ea"/>
                <a:sym typeface="+mn-lt"/>
              </a:rPr>
              <a:t>由于</a:t>
            </a:r>
            <a:r>
              <a:rPr lang="zh-CN" altLang="en-US" sz="2400" dirty="0">
                <a:solidFill>
                  <a:srgbClr val="FF0000"/>
                </a:solidFill>
                <a:latin typeface="+mn-lt"/>
                <a:ea typeface="+mn-ea"/>
                <a:cs typeface="+mn-ea"/>
                <a:sym typeface="+mn-lt"/>
              </a:rPr>
              <a:t>西方资本主义的入侵</a:t>
            </a:r>
            <a:r>
              <a:rPr lang="zh-CN" altLang="en-US" sz="2400" dirty="0">
                <a:solidFill>
                  <a:schemeClr val="tx1"/>
                </a:solidFill>
                <a:latin typeface="+mn-lt"/>
                <a:ea typeface="+mn-ea"/>
                <a:cs typeface="+mn-ea"/>
                <a:sym typeface="+mn-lt"/>
              </a:rPr>
              <a:t>，</a:t>
            </a:r>
            <a:r>
              <a:rPr lang="zh-CN" altLang="en-US" sz="2400" dirty="0" smtClean="0">
                <a:solidFill>
                  <a:schemeClr val="tx1"/>
                </a:solidFill>
                <a:latin typeface="+mn-lt"/>
                <a:ea typeface="+mn-ea"/>
                <a:cs typeface="+mn-ea"/>
                <a:sym typeface="+mn-lt"/>
              </a:rPr>
              <a:t>中国自然经济</a:t>
            </a:r>
            <a:r>
              <a:rPr lang="zh-CN" altLang="en-US" sz="2400" dirty="0">
                <a:solidFill>
                  <a:schemeClr val="tx1"/>
                </a:solidFill>
                <a:latin typeface="+mn-lt"/>
                <a:ea typeface="+mn-ea"/>
                <a:cs typeface="+mn-ea"/>
                <a:sym typeface="+mn-lt"/>
              </a:rPr>
              <a:t>逐渐解体。鸦片</a:t>
            </a:r>
            <a:r>
              <a:rPr lang="zh-CN" altLang="en-US" sz="2400" dirty="0" smtClean="0">
                <a:solidFill>
                  <a:schemeClr val="tx1"/>
                </a:solidFill>
                <a:latin typeface="+mn-lt"/>
                <a:ea typeface="+mn-ea"/>
                <a:cs typeface="+mn-ea"/>
                <a:sym typeface="+mn-lt"/>
              </a:rPr>
              <a:t>贸易泛滥，导致白银外流、银</a:t>
            </a:r>
            <a:r>
              <a:rPr lang="zh-CN" altLang="en-US" sz="2400" dirty="0">
                <a:solidFill>
                  <a:schemeClr val="tx1"/>
                </a:solidFill>
                <a:latin typeface="+mn-lt"/>
                <a:ea typeface="+mn-ea"/>
                <a:cs typeface="+mn-ea"/>
                <a:sym typeface="+mn-lt"/>
              </a:rPr>
              <a:t>贵钱贱</a:t>
            </a:r>
            <a:r>
              <a:rPr lang="zh-CN" altLang="en-US" sz="2400" dirty="0" smtClean="0">
                <a:solidFill>
                  <a:schemeClr val="tx1"/>
                </a:solidFill>
                <a:latin typeface="+mn-lt"/>
                <a:ea typeface="+mn-ea"/>
                <a:cs typeface="+mn-ea"/>
                <a:sym typeface="+mn-lt"/>
              </a:rPr>
              <a:t>，</a:t>
            </a:r>
            <a:r>
              <a:rPr lang="zh-CN" altLang="en-US" sz="2400" dirty="0" smtClean="0">
                <a:solidFill>
                  <a:srgbClr val="FF0000"/>
                </a:solidFill>
                <a:latin typeface="+mn-lt"/>
                <a:ea typeface="+mn-ea"/>
                <a:cs typeface="+mn-ea"/>
                <a:sym typeface="+mn-lt"/>
              </a:rPr>
              <a:t>额外</a:t>
            </a:r>
            <a:r>
              <a:rPr lang="zh-CN" altLang="en-US" sz="2400" dirty="0">
                <a:solidFill>
                  <a:srgbClr val="FF0000"/>
                </a:solidFill>
                <a:latin typeface="+mn-lt"/>
                <a:ea typeface="+mn-ea"/>
                <a:cs typeface="+mn-ea"/>
                <a:sym typeface="+mn-lt"/>
              </a:rPr>
              <a:t>增加了农民的负担</a:t>
            </a:r>
            <a:r>
              <a:rPr lang="zh-CN" altLang="en-US" sz="2400" dirty="0">
                <a:solidFill>
                  <a:schemeClr val="tx1"/>
                </a:solidFill>
                <a:latin typeface="+mn-lt"/>
                <a:ea typeface="+mn-ea"/>
                <a:cs typeface="+mn-ea"/>
                <a:sym typeface="+mn-lt"/>
              </a:rPr>
              <a:t>。</a:t>
            </a:r>
          </a:p>
        </p:txBody>
      </p:sp>
      <p:graphicFrame>
        <p:nvGraphicFramePr>
          <p:cNvPr id="8" name="表格 7">
            <a:extLst>
              <a:ext uri="{FF2B5EF4-FFF2-40B4-BE49-F238E27FC236}">
                <a16:creationId xmlns:a16="http://schemas.microsoft.com/office/drawing/2014/main" xmlns="" id="{5E0317CB-EC0B-411D-996E-70DC8CE5E69F}"/>
              </a:ext>
            </a:extLst>
          </p:cNvPr>
          <p:cNvGraphicFramePr>
            <a:graphicFrameLocks noGrp="1"/>
          </p:cNvGraphicFramePr>
          <p:nvPr/>
        </p:nvGraphicFramePr>
        <p:xfrm>
          <a:off x="630238" y="4097338"/>
          <a:ext cx="7883525" cy="2092325"/>
        </p:xfrm>
        <a:graphic>
          <a:graphicData uri="http://schemas.openxmlformats.org/drawingml/2006/table">
            <a:tbl>
              <a:tblPr firstRow="1" bandRow="1">
                <a:tableStyleId>{5C22544A-7EE6-4342-B048-85BDC9FD1C3A}</a:tableStyleId>
              </a:tblPr>
              <a:tblGrid>
                <a:gridCol w="779636">
                  <a:extLst>
                    <a:ext uri="{9D8B030D-6E8A-4147-A177-3AD203B41FA5}">
                      <a16:colId xmlns:a16="http://schemas.microsoft.com/office/drawing/2014/main" xmlns="" val="20000"/>
                    </a:ext>
                  </a:extLst>
                </a:gridCol>
                <a:gridCol w="2367963">
                  <a:extLst>
                    <a:ext uri="{9D8B030D-6E8A-4147-A177-3AD203B41FA5}">
                      <a16:colId xmlns:a16="http://schemas.microsoft.com/office/drawing/2014/main" xmlns="" val="20001"/>
                    </a:ext>
                  </a:extLst>
                </a:gridCol>
                <a:gridCol w="2367963">
                  <a:extLst>
                    <a:ext uri="{9D8B030D-6E8A-4147-A177-3AD203B41FA5}">
                      <a16:colId xmlns:a16="http://schemas.microsoft.com/office/drawing/2014/main" xmlns="" val="20002"/>
                    </a:ext>
                  </a:extLst>
                </a:gridCol>
                <a:gridCol w="2367963">
                  <a:extLst>
                    <a:ext uri="{9D8B030D-6E8A-4147-A177-3AD203B41FA5}">
                      <a16:colId xmlns:a16="http://schemas.microsoft.com/office/drawing/2014/main" xmlns="" val="20003"/>
                    </a:ext>
                  </a:extLst>
                </a:gridCol>
              </a:tblGrid>
              <a:tr h="576372">
                <a:tc>
                  <a:txBody>
                    <a:bodyPr/>
                    <a:lstStyle/>
                    <a:p>
                      <a:pPr algn="ctr" rtl="0" fontAlgn="t"/>
                      <a:r>
                        <a:rPr lang="zh-CN" sz="2000" b="0" dirty="0">
                          <a:effectLst/>
                          <a:latin typeface="+mn-lt"/>
                          <a:ea typeface="+mn-ea"/>
                          <a:cs typeface="+mn-ea"/>
                          <a:sym typeface="+mn-lt"/>
                        </a:rPr>
                        <a:t>年份</a:t>
                      </a:r>
                    </a:p>
                  </a:txBody>
                  <a:tcPr marL="0" marR="0" marT="0" marB="0" anchor="ctr">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银钱比价指数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农产品价格指数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tc>
                  <a:txBody>
                    <a:bodyPr/>
                    <a:lstStyle/>
                    <a:p>
                      <a:pPr algn="ctr" rtl="0" fontAlgn="t"/>
                      <a:r>
                        <a:rPr lang="zh-CN" sz="2000" b="0" dirty="0">
                          <a:effectLst/>
                          <a:latin typeface="+mn-lt"/>
                          <a:ea typeface="+mn-ea"/>
                          <a:cs typeface="+mn-ea"/>
                          <a:sym typeface="+mn-lt"/>
                        </a:rPr>
                        <a:t>手工业产品价格指数</a:t>
                      </a: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28575" cap="flat" cmpd="sng" algn="ctr">
                      <a:solidFill>
                        <a:srgbClr val="663300"/>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07403">
                <a:tc>
                  <a:txBody>
                    <a:bodyPr/>
                    <a:lstStyle/>
                    <a:p>
                      <a:pPr algn="ctr" rtl="0" fontAlgn="t"/>
                      <a:r>
                        <a:rPr lang="en-US" sz="2000" b="0" dirty="0">
                          <a:effectLst/>
                          <a:latin typeface="+mn-lt"/>
                          <a:ea typeface="+mn-ea"/>
                          <a:cs typeface="+mn-ea"/>
                          <a:sym typeface="+mn-lt"/>
                        </a:rPr>
                        <a:t>1821</a:t>
                      </a:r>
                      <a:endParaRPr lang="zh-CN" sz="2000" b="0" dirty="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100</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495749">
                <a:tc>
                  <a:txBody>
                    <a:bodyPr/>
                    <a:lstStyle/>
                    <a:p>
                      <a:pPr algn="ctr" rtl="0" fontAlgn="t"/>
                      <a:r>
                        <a:rPr lang="en-US" sz="2000" b="0">
                          <a:effectLst/>
                          <a:latin typeface="+mn-lt"/>
                          <a:ea typeface="+mn-ea"/>
                          <a:cs typeface="+mn-ea"/>
                          <a:sym typeface="+mn-lt"/>
                        </a:rPr>
                        <a:t>1845</a:t>
                      </a:r>
                      <a:endParaRPr lang="zh-CN" sz="2000" b="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a:effectLst/>
                          <a:latin typeface="+mn-lt"/>
                          <a:ea typeface="+mn-ea"/>
                          <a:cs typeface="+mn-ea"/>
                          <a:sym typeface="+mn-lt"/>
                        </a:rPr>
                        <a:t>159.9</a:t>
                      </a:r>
                      <a:endParaRPr lang="zh-CN" sz="2000" b="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dirty="0">
                          <a:effectLst/>
                          <a:latin typeface="+mn-lt"/>
                          <a:ea typeface="+mn-ea"/>
                          <a:cs typeface="+mn-ea"/>
                          <a:sym typeface="+mn-lt"/>
                        </a:rPr>
                        <a:t>98.8</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tc>
                  <a:txBody>
                    <a:bodyPr/>
                    <a:lstStyle/>
                    <a:p>
                      <a:pPr algn="ctr" rtl="0" fontAlgn="t"/>
                      <a:r>
                        <a:rPr lang="en-US" sz="2000" b="0" dirty="0">
                          <a:effectLst/>
                          <a:latin typeface="+mn-lt"/>
                          <a:ea typeface="+mn-ea"/>
                          <a:cs typeface="+mn-ea"/>
                          <a:sym typeface="+mn-lt"/>
                        </a:rPr>
                        <a:t>104.2</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6E0"/>
                    </a:solidFill>
                  </a:tcPr>
                </a:tc>
                <a:extLst>
                  <a:ext uri="{0D108BD9-81ED-4DB2-BD59-A6C34878D82A}">
                    <a16:rowId xmlns:a16="http://schemas.microsoft.com/office/drawing/2014/main" xmlns="" val="10002"/>
                  </a:ext>
                </a:extLst>
              </a:tr>
              <a:tr h="512801">
                <a:tc>
                  <a:txBody>
                    <a:bodyPr/>
                    <a:lstStyle/>
                    <a:p>
                      <a:pPr algn="ctr" rtl="0" fontAlgn="t"/>
                      <a:r>
                        <a:rPr lang="en-US" sz="2000" b="0" dirty="0">
                          <a:effectLst/>
                          <a:latin typeface="+mn-lt"/>
                          <a:ea typeface="+mn-ea"/>
                          <a:cs typeface="+mn-ea"/>
                          <a:sym typeface="+mn-lt"/>
                        </a:rPr>
                        <a:t>1850</a:t>
                      </a:r>
                      <a:endParaRPr lang="zh-CN" sz="2000" b="0" dirty="0">
                        <a:effectLst/>
                        <a:latin typeface="+mn-lt"/>
                        <a:ea typeface="+mn-ea"/>
                        <a:cs typeface="+mn-ea"/>
                        <a:sym typeface="+mn-lt"/>
                      </a:endParaRPr>
                    </a:p>
                  </a:txBody>
                  <a:tcPr marL="0" marR="0" marT="0" marB="0" anchor="ctr">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a:effectLst/>
                          <a:latin typeface="+mn-lt"/>
                          <a:ea typeface="+mn-ea"/>
                          <a:cs typeface="+mn-ea"/>
                          <a:sym typeface="+mn-lt"/>
                        </a:rPr>
                        <a:t>176.1</a:t>
                      </a:r>
                      <a:endParaRPr lang="zh-CN" sz="2000" b="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112.2</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tc>
                  <a:txBody>
                    <a:bodyPr/>
                    <a:lstStyle/>
                    <a:p>
                      <a:pPr algn="ctr" rtl="0" fontAlgn="t"/>
                      <a:r>
                        <a:rPr lang="en-US" sz="2000" b="0" dirty="0">
                          <a:effectLst/>
                          <a:latin typeface="+mn-lt"/>
                          <a:ea typeface="+mn-ea"/>
                          <a:cs typeface="+mn-ea"/>
                          <a:sym typeface="+mn-lt"/>
                        </a:rPr>
                        <a:t>120.7</a:t>
                      </a:r>
                      <a:endParaRPr lang="zh-CN" sz="2000" b="0" dirty="0">
                        <a:effectLst/>
                        <a:latin typeface="+mn-lt"/>
                        <a:ea typeface="+mn-ea"/>
                        <a:cs typeface="+mn-ea"/>
                        <a:sym typeface="+mn-lt"/>
                      </a:endParaRPr>
                    </a:p>
                  </a:txBody>
                  <a:tcPr marL="0" marR="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28575" cap="flat" cmpd="sng" algn="ctr">
                      <a:solidFill>
                        <a:srgbClr val="9933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
        <p:nvSpPr>
          <p:cNvPr id="9249" name="文本框 8">
            <a:extLst>
              <a:ext uri="{FF2B5EF4-FFF2-40B4-BE49-F238E27FC236}">
                <a16:creationId xmlns:a16="http://schemas.microsoft.com/office/drawing/2014/main" xmlns="" id="{9815AECD-4508-4B10-8F3B-9AF3BFF09F49}"/>
              </a:ext>
            </a:extLst>
          </p:cNvPr>
          <p:cNvSpPr txBox="1">
            <a:spLocks noChangeArrowheads="1"/>
          </p:cNvSpPr>
          <p:nvPr/>
        </p:nvSpPr>
        <p:spPr bwMode="auto">
          <a:xfrm>
            <a:off x="2771775" y="3563938"/>
            <a:ext cx="47069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rgbClr val="FF2F2F"/>
                </a:solidFill>
                <a:latin typeface="Arial" panose="020B0604020202020204" pitchFamily="34" charset="0"/>
                <a:ea typeface="宋体" panose="02010600030101010101" pitchFamily="2" charset="-122"/>
              </a:defRPr>
            </a:lvl1pPr>
            <a:lvl2pPr marL="742950" indent="-285750">
              <a:defRPr sz="2000" b="1">
                <a:solidFill>
                  <a:srgbClr val="FF2F2F"/>
                </a:solidFill>
                <a:latin typeface="Arial" panose="020B0604020202020204" pitchFamily="34" charset="0"/>
                <a:ea typeface="宋体" panose="02010600030101010101" pitchFamily="2" charset="-122"/>
              </a:defRPr>
            </a:lvl2pPr>
            <a:lvl3pPr marL="1143000" indent="-228600">
              <a:defRPr sz="2000" b="1">
                <a:solidFill>
                  <a:srgbClr val="FF2F2F"/>
                </a:solidFill>
                <a:latin typeface="Arial" panose="020B0604020202020204" pitchFamily="34" charset="0"/>
                <a:ea typeface="宋体" panose="02010600030101010101" pitchFamily="2" charset="-122"/>
              </a:defRPr>
            </a:lvl3pPr>
            <a:lvl4pPr marL="1600200" indent="-228600">
              <a:defRPr sz="2000" b="1">
                <a:solidFill>
                  <a:srgbClr val="FF2F2F"/>
                </a:solidFill>
                <a:latin typeface="Arial" panose="020B0604020202020204" pitchFamily="34" charset="0"/>
                <a:ea typeface="宋体" panose="02010600030101010101" pitchFamily="2" charset="-122"/>
              </a:defRPr>
            </a:lvl4pPr>
            <a:lvl5pPr marL="2057400" indent="-228600">
              <a:defRPr sz="2000" b="1">
                <a:solidFill>
                  <a:srgbClr val="FF2F2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rgbClr val="FF2F2F"/>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dirty="0">
                <a:solidFill>
                  <a:schemeClr val="accent2">
                    <a:lumMod val="50000"/>
                  </a:schemeClr>
                </a:solidFill>
                <a:latin typeface="+mn-lt"/>
                <a:ea typeface="+mn-ea"/>
                <a:cs typeface="+mn-ea"/>
                <a:sym typeface="+mn-lt"/>
              </a:rPr>
              <a:t>直隶宁津县银钱和商品价格指数</a:t>
            </a:r>
          </a:p>
        </p:txBody>
      </p:sp>
      <p:pic>
        <p:nvPicPr>
          <p:cNvPr id="14" name="Picture 2" descr="http://p2.so.qhmsg.com/bdr/_240_/t01b28e0d25251a2d97.jpg"/>
          <p:cNvPicPr>
            <a:picLocks noChangeAspect="1" noChangeArrowheads="1"/>
          </p:cNvPicPr>
          <p:nvPr/>
        </p:nvPicPr>
        <p:blipFill>
          <a:blip r:embed="rId2" cstate="print"/>
          <a:srcRect/>
          <a:stretch>
            <a:fillRect/>
          </a:stretch>
        </p:blipFill>
        <p:spPr bwMode="auto">
          <a:xfrm>
            <a:off x="6588224" y="2276872"/>
            <a:ext cx="2375925" cy="1781944"/>
          </a:xfrm>
          <a:prstGeom prst="rect">
            <a:avLst/>
          </a:prstGeom>
          <a:noFill/>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陈季同"/>
          <p:cNvPicPr>
            <a:picLocks noChangeAspect="1" noChangeArrowheads="1"/>
          </p:cNvPicPr>
          <p:nvPr/>
        </p:nvPicPr>
        <p:blipFill>
          <a:blip r:embed="rId2" cstate="print"/>
          <a:srcRect/>
          <a:stretch>
            <a:fillRect/>
          </a:stretch>
        </p:blipFill>
        <p:spPr bwMode="auto">
          <a:xfrm>
            <a:off x="467544" y="692696"/>
            <a:ext cx="2095500" cy="3000375"/>
          </a:xfrm>
          <a:prstGeom prst="rect">
            <a:avLst/>
          </a:prstGeom>
          <a:noFill/>
        </p:spPr>
      </p:pic>
      <p:sp>
        <p:nvSpPr>
          <p:cNvPr id="3" name="矩形 2"/>
          <p:cNvSpPr/>
          <p:nvPr/>
        </p:nvSpPr>
        <p:spPr>
          <a:xfrm>
            <a:off x="323528" y="4077072"/>
            <a:ext cx="3024336" cy="923330"/>
          </a:xfrm>
          <a:prstGeom prst="rect">
            <a:avLst/>
          </a:prstGeom>
        </p:spPr>
        <p:txBody>
          <a:bodyPr wrap="square">
            <a:spAutoFit/>
          </a:bodyPr>
          <a:lstStyle/>
          <a:p>
            <a:r>
              <a:rPr lang="en-US" altLang="zh-CN" b="1" dirty="0" smtClean="0"/>
              <a:t>1884</a:t>
            </a:r>
            <a:r>
              <a:rPr lang="zh-CN" altLang="en-US" b="1" dirty="0" smtClean="0"/>
              <a:t>年陈季同发表</a:t>
            </a:r>
            <a:r>
              <a:rPr lang="en-US" altLang="zh-CN" b="1" dirty="0" smtClean="0"/>
              <a:t>《</a:t>
            </a:r>
            <a:r>
              <a:rPr lang="zh-CN" altLang="en-US" b="1" dirty="0" smtClean="0"/>
              <a:t>中国人自画像</a:t>
            </a:r>
            <a:r>
              <a:rPr lang="en-US" altLang="zh-CN" b="1" dirty="0" smtClean="0"/>
              <a:t>》</a:t>
            </a:r>
            <a:r>
              <a:rPr lang="zh-CN" altLang="en-US" b="1" dirty="0" smtClean="0"/>
              <a:t>（</a:t>
            </a:r>
            <a:r>
              <a:rPr lang="en-US" altLang="zh-CN" b="1" dirty="0" smtClean="0"/>
              <a:t>Les </a:t>
            </a:r>
            <a:r>
              <a:rPr lang="en-US" altLang="zh-CN" b="1" dirty="0" err="1" smtClean="0"/>
              <a:t>Chinois</a:t>
            </a:r>
            <a:r>
              <a:rPr lang="en-US" altLang="zh-CN" b="1" dirty="0" smtClean="0"/>
              <a:t> </a:t>
            </a:r>
            <a:r>
              <a:rPr lang="en-US" altLang="zh-CN" b="1" dirty="0" err="1" smtClean="0"/>
              <a:t>Peints</a:t>
            </a:r>
            <a:r>
              <a:rPr lang="en-US" altLang="zh-CN" b="1" dirty="0" smtClean="0"/>
              <a:t> par </a:t>
            </a:r>
            <a:r>
              <a:rPr lang="en-US" altLang="zh-CN" b="1" dirty="0" err="1" smtClean="0"/>
              <a:t>Eux</a:t>
            </a:r>
            <a:r>
              <a:rPr lang="en-US" altLang="zh-CN" b="1" dirty="0" smtClean="0"/>
              <a:t>-Memes</a:t>
            </a:r>
            <a:r>
              <a:rPr lang="zh-CN" altLang="en-US" b="1" dirty="0" smtClean="0"/>
              <a:t>）</a:t>
            </a:r>
            <a:endParaRPr lang="zh-CN" altLang="en-US" b="1" dirty="0"/>
          </a:p>
        </p:txBody>
      </p:sp>
      <p:sp>
        <p:nvSpPr>
          <p:cNvPr id="6" name="矩形 5"/>
          <p:cNvSpPr/>
          <p:nvPr/>
        </p:nvSpPr>
        <p:spPr>
          <a:xfrm>
            <a:off x="3275856" y="1556792"/>
            <a:ext cx="5508104" cy="3477875"/>
          </a:xfrm>
          <a:prstGeom prst="rect">
            <a:avLst/>
          </a:prstGeom>
        </p:spPr>
        <p:txBody>
          <a:bodyPr wrap="square">
            <a:spAutoFit/>
          </a:bodyPr>
          <a:lstStyle/>
          <a:p>
            <a:r>
              <a:rPr lang="zh-CN" altLang="en-US" sz="2000" b="1" dirty="0" smtClean="0"/>
              <a:t>“他身着漂亮的紫色长袍，高贵地坐在椅子上。他有一副饱满的面容，年轻而快活，面带微笑，露出漂亮的牙齿。他身体健壮，声音低沉有力又清晰明快。这是一次风趣幽默的精彩演讲，出自一个男人和高贵种族之口，非常法国化，但更有中国味。在微笑和客气的外表下，我感到他内心的轻蔑，他自知高我们一等，把法国公众视作小孩，</a:t>
            </a:r>
            <a:r>
              <a:rPr lang="en-US" altLang="zh-CN" sz="2000" b="1" dirty="0" smtClean="0"/>
              <a:t>……</a:t>
            </a:r>
            <a:r>
              <a:rPr lang="zh-CN" altLang="en-US" sz="2000" b="1" dirty="0" smtClean="0"/>
              <a:t>听众情绪热烈，喝下全部迷魂汤，疯狂鼓掌。”</a:t>
            </a:r>
            <a:r>
              <a:rPr lang="en-US" altLang="zh-CN" sz="2000" b="1" dirty="0" smtClean="0"/>
              <a:t>——</a:t>
            </a:r>
            <a:r>
              <a:rPr lang="zh-CN" altLang="en-US" sz="2000" b="1" dirty="0" smtClean="0"/>
              <a:t>罗曼</a:t>
            </a:r>
            <a:r>
              <a:rPr lang="en-US" altLang="zh-CN" sz="2000" b="1" dirty="0" smtClean="0"/>
              <a:t>·</a:t>
            </a:r>
            <a:r>
              <a:rPr lang="zh-CN" altLang="en-US" sz="2000" b="1" dirty="0" smtClean="0"/>
              <a:t>罗兰日记（</a:t>
            </a:r>
            <a:r>
              <a:rPr lang="en-US" altLang="zh-CN" sz="2000" b="1" dirty="0" smtClean="0"/>
              <a:t>1889</a:t>
            </a:r>
            <a:r>
              <a:rPr lang="zh-CN" altLang="en-US" sz="2000" b="1" dirty="0" smtClean="0"/>
              <a:t>年</a:t>
            </a:r>
            <a:r>
              <a:rPr lang="en-US" altLang="zh-CN" sz="2000" b="1" dirty="0" smtClean="0"/>
              <a:t>2</a:t>
            </a:r>
            <a:r>
              <a:rPr lang="zh-CN" altLang="en-US" sz="2000" b="1" dirty="0" smtClean="0"/>
              <a:t>月</a:t>
            </a:r>
            <a:r>
              <a:rPr lang="en-US" altLang="zh-CN" sz="2000" b="1" dirty="0" smtClean="0"/>
              <a:t>18</a:t>
            </a:r>
            <a:r>
              <a:rPr lang="zh-CN" altLang="en-US" sz="2000" b="1" dirty="0" smtClean="0"/>
              <a:t>日）记录陈季同巴黎高等师范学院的演讲。</a:t>
            </a:r>
            <a:endParaRPr lang="zh-CN" altLang="en-US" sz="2000"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4638"/>
            <a:ext cx="8507288" cy="922114"/>
          </a:xfrm>
        </p:spPr>
        <p:txBody>
          <a:bodyPr>
            <a:noAutofit/>
          </a:bodyPr>
          <a:lstStyle/>
          <a:p>
            <a:r>
              <a:rPr lang="zh-CN" altLang="en-US" b="1" dirty="0" smtClean="0">
                <a:latin typeface="Garamond" pitchFamily="18" charset="0"/>
                <a:ea typeface="华文新魏" pitchFamily="2" charset="-122"/>
              </a:rPr>
              <a:t>（三）洋务运动的历史作用及其失败</a:t>
            </a:r>
            <a:endParaRPr lang="zh-CN" altLang="en-US" dirty="0"/>
          </a:p>
        </p:txBody>
      </p:sp>
      <p:sp>
        <p:nvSpPr>
          <p:cNvPr id="3" name="内容占位符 2"/>
          <p:cNvSpPr>
            <a:spLocks noGrp="1"/>
          </p:cNvSpPr>
          <p:nvPr>
            <p:ph sz="quarter" idx="1"/>
          </p:nvPr>
        </p:nvSpPr>
        <p:spPr>
          <a:xfrm>
            <a:off x="1691680" y="3068960"/>
            <a:ext cx="6923112" cy="1872208"/>
          </a:xfrm>
        </p:spPr>
        <p:txBody>
          <a:bodyPr>
            <a:normAutofit fontScale="92500" lnSpcReduction="10000"/>
          </a:bodyPr>
          <a:lstStyle/>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1</a:t>
            </a:r>
            <a:r>
              <a:rPr lang="zh-CN" altLang="en-US" sz="2400" b="1" dirty="0" smtClean="0">
                <a:latin typeface="华文新魏" pitchFamily="2" charset="-122"/>
                <a:ea typeface="华文新魏" pitchFamily="2" charset="-122"/>
              </a:rPr>
              <a:t>）客观上对中国早期工业和民族资本主义的发展起了一定的促进作用。</a:t>
            </a:r>
          </a:p>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2</a:t>
            </a:r>
            <a:r>
              <a:rPr lang="zh-CN" altLang="en-US" sz="2400" b="1" dirty="0" smtClean="0">
                <a:latin typeface="华文新魏" pitchFamily="2" charset="-122"/>
                <a:ea typeface="华文新魏" pitchFamily="2" charset="-122"/>
              </a:rPr>
              <a:t>）给当时的中国带来了新的知识，使人们打开了眼界。 </a:t>
            </a:r>
          </a:p>
          <a:p>
            <a:r>
              <a:rPr lang="zh-CN" altLang="en-US" sz="2400" b="1" dirty="0" smtClean="0">
                <a:latin typeface="华文新魏" pitchFamily="2" charset="-122"/>
                <a:ea typeface="华文新魏" pitchFamily="2" charset="-122"/>
              </a:rPr>
              <a:t>（</a:t>
            </a:r>
            <a:r>
              <a:rPr lang="en-US" altLang="zh-CN" sz="2400" b="1" dirty="0" smtClean="0">
                <a:latin typeface="华文新魏" pitchFamily="2" charset="-122"/>
                <a:ea typeface="华文新魏" pitchFamily="2" charset="-122"/>
              </a:rPr>
              <a:t>3</a:t>
            </a:r>
            <a:r>
              <a:rPr lang="zh-CN" altLang="en-US" sz="2400" b="1" dirty="0" smtClean="0">
                <a:latin typeface="华文新魏" pitchFamily="2" charset="-122"/>
                <a:ea typeface="华文新魏" pitchFamily="2" charset="-122"/>
              </a:rPr>
              <a:t>）有利于资本主义经济的发展和社会风气的改变。</a:t>
            </a:r>
            <a:endParaRPr lang="zh-CN" altLang="en-US" sz="2400" dirty="0"/>
          </a:p>
        </p:txBody>
      </p:sp>
      <p:sp>
        <p:nvSpPr>
          <p:cNvPr id="4" name="Rectangle 5"/>
          <p:cNvSpPr>
            <a:spLocks noChangeArrowheads="1"/>
          </p:cNvSpPr>
          <p:nvPr/>
        </p:nvSpPr>
        <p:spPr bwMode="auto">
          <a:xfrm>
            <a:off x="395536" y="1556792"/>
            <a:ext cx="6550496" cy="685800"/>
          </a:xfrm>
          <a:prstGeom prst="rect">
            <a:avLst/>
          </a:prstGeom>
          <a:solidFill>
            <a:schemeClr val="bg1"/>
          </a:solidFill>
          <a:ln w="9525">
            <a:noFill/>
            <a:miter lim="800000"/>
            <a:headEnd/>
            <a:tailEnd/>
          </a:ln>
          <a:effectLst/>
        </p:spPr>
        <p:txBody>
          <a:bodyPr/>
          <a:lstStyle/>
          <a:p>
            <a:pPr>
              <a:buFontTx/>
              <a:buNone/>
            </a:pPr>
            <a:r>
              <a:rPr lang="en-US" altLang="zh-CN" sz="3200" b="1" dirty="0">
                <a:latin typeface="Garamond" pitchFamily="18" charset="0"/>
                <a:ea typeface="华文新魏" pitchFamily="2" charset="-122"/>
              </a:rPr>
              <a:t>1</a:t>
            </a:r>
            <a:r>
              <a:rPr lang="zh-CN" altLang="en-US" sz="3200" b="1" dirty="0">
                <a:latin typeface="Garamond" pitchFamily="18" charset="0"/>
                <a:ea typeface="华文新魏" pitchFamily="2" charset="-122"/>
              </a:rPr>
              <a:t>、评价洋务运动的历史作用</a:t>
            </a:r>
          </a:p>
        </p:txBody>
      </p:sp>
      <p:sp>
        <p:nvSpPr>
          <p:cNvPr id="5" name="AutoShape 3"/>
          <p:cNvSpPr>
            <a:spLocks noChangeArrowheads="1"/>
          </p:cNvSpPr>
          <p:nvPr/>
        </p:nvSpPr>
        <p:spPr bwMode="auto">
          <a:xfrm>
            <a:off x="755576" y="3645024"/>
            <a:ext cx="936104" cy="432048"/>
          </a:xfrm>
          <a:prstGeom prst="chevron">
            <a:avLst>
              <a:gd name="adj" fmla="val 108456"/>
            </a:avLst>
          </a:prstGeom>
          <a:solidFill>
            <a:srgbClr val="99FF66"/>
          </a:solidFill>
          <a:ln w="9525">
            <a:solidFill>
              <a:schemeClr val="accent1"/>
            </a:solidFill>
            <a:miter lim="800000"/>
            <a:headEnd/>
            <a:tailEnd/>
          </a:ln>
          <a:effectLst/>
        </p:spPr>
        <p:txBody>
          <a:bodyPr wrap="none" anchor="ctr"/>
          <a:lstStyle/>
          <a:p>
            <a:endParaRPr lang="zh-CN" altLang="en-US"/>
          </a:p>
        </p:txBody>
      </p:sp>
      <p:sp>
        <p:nvSpPr>
          <p:cNvPr id="6" name="矩形 5"/>
          <p:cNvSpPr/>
          <p:nvPr/>
        </p:nvSpPr>
        <p:spPr>
          <a:xfrm>
            <a:off x="251520" y="2852936"/>
            <a:ext cx="595035" cy="2062103"/>
          </a:xfrm>
          <a:prstGeom prst="rect">
            <a:avLst/>
          </a:prstGeom>
        </p:spPr>
        <p:txBody>
          <a:bodyPr wrap="none">
            <a:spAutoFit/>
          </a:bodyPr>
          <a:lstStyle/>
          <a:p>
            <a:r>
              <a:rPr lang="zh-CN" altLang="en-US" sz="3200" b="1" dirty="0" smtClean="0">
                <a:effectLst>
                  <a:outerShdw blurRad="38100" dist="38100" dir="2700000" algn="tl">
                    <a:srgbClr val="C0C0C0"/>
                  </a:outerShdw>
                </a:effectLst>
                <a:latin typeface="华文新魏" pitchFamily="2" charset="-122"/>
                <a:ea typeface="华文新魏" pitchFamily="2" charset="-122"/>
              </a:rPr>
              <a:t>积</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极</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作</a:t>
            </a:r>
            <a:endParaRPr lang="en-US" altLang="zh-CN" sz="3200" b="1" dirty="0" smtClean="0">
              <a:effectLst>
                <a:outerShdw blurRad="38100" dist="38100" dir="2700000" algn="tl">
                  <a:srgbClr val="C0C0C0"/>
                </a:outerShdw>
              </a:effectLst>
              <a:latin typeface="华文新魏" pitchFamily="2" charset="-122"/>
              <a:ea typeface="华文新魏" pitchFamily="2" charset="-122"/>
            </a:endParaRPr>
          </a:p>
          <a:p>
            <a:r>
              <a:rPr lang="zh-CN" altLang="en-US" sz="3200" b="1" dirty="0" smtClean="0">
                <a:effectLst>
                  <a:outerShdw blurRad="38100" dist="38100" dir="2700000" algn="tl">
                    <a:srgbClr val="C0C0C0"/>
                  </a:outerShdw>
                </a:effectLst>
                <a:latin typeface="华文新魏" pitchFamily="2" charset="-122"/>
                <a:ea typeface="华文新魏" pitchFamily="2" charset="-122"/>
              </a:rPr>
              <a:t>用</a:t>
            </a:r>
            <a:endParaRPr lang="zh-CN" altLang="en-US" sz="3200" b="1" dirty="0">
              <a:effectLst>
                <a:outerShdw blurRad="38100" dist="38100" dir="2700000" algn="tl">
                  <a:srgbClr val="C0C0C0"/>
                </a:outerShdw>
              </a:effectLst>
              <a:latin typeface="华文新魏" pitchFamily="2" charset="-122"/>
              <a:ea typeface="华文新魏" pitchFamily="2" charset="-122"/>
            </a:endParaRPr>
          </a:p>
        </p:txBody>
      </p:sp>
      <p:grpSp>
        <p:nvGrpSpPr>
          <p:cNvPr id="7" name="Group 7"/>
          <p:cNvGrpSpPr>
            <a:grpSpLocks/>
          </p:cNvGrpSpPr>
          <p:nvPr/>
        </p:nvGrpSpPr>
        <p:grpSpPr bwMode="auto">
          <a:xfrm>
            <a:off x="5940152" y="1268760"/>
            <a:ext cx="2952327" cy="1751266"/>
            <a:chOff x="0" y="0"/>
            <a:chExt cx="2131" cy="1484"/>
          </a:xfrm>
        </p:grpSpPr>
        <p:pic>
          <p:nvPicPr>
            <p:cNvPr id="8" name="Picture 8" descr="u=3332160957,179387274&amp;gp=22"/>
            <p:cNvPicPr>
              <a:picLocks noChangeAspect="1" noChangeArrowheads="1"/>
            </p:cNvPicPr>
            <p:nvPr/>
          </p:nvPicPr>
          <p:blipFill>
            <a:blip r:embed="rId2" cstate="print"/>
            <a:srcRect/>
            <a:stretch>
              <a:fillRect/>
            </a:stretch>
          </p:blipFill>
          <p:spPr bwMode="auto">
            <a:xfrm>
              <a:off x="0" y="0"/>
              <a:ext cx="2131" cy="1202"/>
            </a:xfrm>
            <a:prstGeom prst="rect">
              <a:avLst/>
            </a:prstGeom>
            <a:noFill/>
            <a:ln>
              <a:noFill/>
            </a:ln>
          </p:spPr>
        </p:pic>
        <p:sp>
          <p:nvSpPr>
            <p:cNvPr id="9" name="Text Box 9"/>
            <p:cNvSpPr txBox="1">
              <a:spLocks noChangeArrowheads="1"/>
            </p:cNvSpPr>
            <p:nvPr/>
          </p:nvSpPr>
          <p:spPr bwMode="auto">
            <a:xfrm>
              <a:off x="46" y="1223"/>
              <a:ext cx="2039" cy="261"/>
            </a:xfrm>
            <a:prstGeom prst="rect">
              <a:avLst/>
            </a:prstGeom>
            <a:noFill/>
            <a:ln w="9525">
              <a:noFill/>
              <a:miter lim="800000"/>
              <a:headEnd/>
              <a:tailEnd/>
            </a:ln>
            <a:effectLst/>
          </p:spPr>
          <p:txBody>
            <a:bodyPr>
              <a:spAutoFit/>
            </a:bodyPr>
            <a:lstStyle/>
            <a:p>
              <a:pPr algn="ctr">
                <a:spcBef>
                  <a:spcPct val="50000"/>
                </a:spcBef>
              </a:pPr>
              <a:r>
                <a:rPr lang="zh-CN" altLang="en-US" sz="1400" b="1" dirty="0">
                  <a:solidFill>
                    <a:srgbClr val="990033"/>
                  </a:solidFill>
                  <a:latin typeface="华文新魏" pitchFamily="2" charset="-122"/>
                  <a:ea typeface="华文新魏" pitchFamily="2" charset="-122"/>
                </a:rPr>
                <a:t>洋务运动中出版的西方科技著作</a:t>
              </a:r>
            </a:p>
          </p:txBody>
        </p:sp>
      </p:grpSp>
      <p:grpSp>
        <p:nvGrpSpPr>
          <p:cNvPr id="10" name="组合 9"/>
          <p:cNvGrpSpPr/>
          <p:nvPr/>
        </p:nvGrpSpPr>
        <p:grpSpPr>
          <a:xfrm>
            <a:off x="4211960" y="4725144"/>
            <a:ext cx="3960440" cy="1933183"/>
            <a:chOff x="683568" y="4077072"/>
            <a:chExt cx="3816424" cy="2509247"/>
          </a:xfrm>
        </p:grpSpPr>
        <p:pic>
          <p:nvPicPr>
            <p:cNvPr id="11" name="Picture 6" descr="2217_200906211610101IhR8"/>
            <p:cNvPicPr>
              <a:picLocks noChangeAspect="1" noChangeArrowheads="1"/>
            </p:cNvPicPr>
            <p:nvPr/>
          </p:nvPicPr>
          <p:blipFill>
            <a:blip r:embed="rId3" cstate="print"/>
            <a:srcRect/>
            <a:stretch>
              <a:fillRect/>
            </a:stretch>
          </p:blipFill>
          <p:spPr bwMode="auto">
            <a:xfrm>
              <a:off x="683568" y="4077072"/>
              <a:ext cx="3816424" cy="2234004"/>
            </a:xfrm>
            <a:prstGeom prst="rect">
              <a:avLst/>
            </a:prstGeom>
            <a:noFill/>
            <a:ln w="9525">
              <a:noFill/>
              <a:miter lim="800000"/>
              <a:headEnd/>
              <a:tailEnd/>
            </a:ln>
          </p:spPr>
        </p:pic>
        <p:sp>
          <p:nvSpPr>
            <p:cNvPr id="12" name="Rectangle 10"/>
            <p:cNvSpPr>
              <a:spLocks noChangeArrowheads="1"/>
            </p:cNvSpPr>
            <p:nvPr/>
          </p:nvSpPr>
          <p:spPr bwMode="auto">
            <a:xfrm>
              <a:off x="971600" y="6309320"/>
              <a:ext cx="3456384" cy="276999"/>
            </a:xfrm>
            <a:prstGeom prst="rect">
              <a:avLst/>
            </a:prstGeom>
            <a:noFill/>
            <a:ln w="9525">
              <a:noFill/>
              <a:miter lim="800000"/>
              <a:headEnd/>
              <a:tailEnd/>
            </a:ln>
            <a:effectLst/>
          </p:spPr>
          <p:txBody>
            <a:bodyPr wrap="square" anchor="ctr">
              <a:spAutoFit/>
            </a:bodyPr>
            <a:lstStyle/>
            <a:p>
              <a:r>
                <a:rPr lang="en-US" altLang="zh-CN" sz="1200" b="1" dirty="0"/>
                <a:t>1866</a:t>
              </a:r>
              <a:r>
                <a:rPr lang="zh-CN" altLang="en-US" sz="1200" b="1" dirty="0"/>
                <a:t>年</a:t>
              </a:r>
              <a:r>
                <a:rPr lang="en-US" altLang="zh-CN" sz="1200" b="1" dirty="0"/>
                <a:t>4</a:t>
              </a:r>
              <a:r>
                <a:rPr lang="zh-CN" altLang="en-US" sz="1200" b="1" dirty="0"/>
                <a:t>月，中国自制的第一艘火轮船</a:t>
              </a:r>
              <a:r>
                <a:rPr lang="zh-CN" altLang="en-US" sz="1200" b="1" u="sng" dirty="0"/>
                <a:t>“黄鹄号</a:t>
              </a:r>
              <a:r>
                <a:rPr lang="zh-CN" altLang="en-US" sz="1200" b="1" dirty="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204864"/>
            <a:ext cx="8003232" cy="2376264"/>
          </a:xfrm>
        </p:spPr>
        <p:txBody>
          <a:bodyPr>
            <a:normAutofit/>
          </a:bodyPr>
          <a:lstStyle/>
          <a:p>
            <a:r>
              <a:rPr lang="en-US" altLang="zh-CN" sz="2400" b="1" dirty="0" smtClean="0">
                <a:latin typeface="+mn-ea"/>
              </a:rPr>
              <a:t>1867</a:t>
            </a:r>
            <a:r>
              <a:rPr lang="zh-CN" altLang="en-US" sz="2400" b="1" dirty="0" smtClean="0">
                <a:latin typeface="+mn-ea"/>
              </a:rPr>
              <a:t>年之前，它纯粹是一所外国语学堂，以培养翻译人才为目标，“所以课程方面，只限于外国语言文字；同时也不抛弃汉文。”</a:t>
            </a:r>
            <a:r>
              <a:rPr lang="en-US" altLang="zh-CN" sz="2400" b="1" dirty="0" smtClean="0">
                <a:latin typeface="+mn-ea"/>
              </a:rPr>
              <a:t>1867</a:t>
            </a:r>
            <a:r>
              <a:rPr lang="zh-CN" altLang="en-US" sz="2400" b="1" dirty="0" smtClean="0">
                <a:latin typeface="+mn-ea"/>
              </a:rPr>
              <a:t>年，算学馆成立后，新增课程包括算学、化学、万国公法、医学生理、天文和格致。</a:t>
            </a:r>
            <a:endParaRPr lang="en-US" altLang="zh-CN" sz="2400" b="1" dirty="0" smtClean="0">
              <a:latin typeface="+mn-ea"/>
            </a:endParaRPr>
          </a:p>
          <a:p>
            <a:r>
              <a:rPr lang="en-US" altLang="zh-CN" sz="2400" b="1" dirty="0" smtClean="0">
                <a:latin typeface="+mn-ea"/>
              </a:rPr>
              <a:t>                   ----</a:t>
            </a:r>
            <a:r>
              <a:rPr lang="zh-CN" altLang="en-US" sz="2400" b="1" dirty="0" smtClean="0">
                <a:latin typeface="+mn-ea"/>
              </a:rPr>
              <a:t>李木洲：</a:t>
            </a:r>
            <a:r>
              <a:rPr lang="en-US" altLang="zh-CN" sz="2400" b="1" dirty="0" smtClean="0">
                <a:latin typeface="+mn-ea"/>
              </a:rPr>
              <a:t>《</a:t>
            </a:r>
            <a:r>
              <a:rPr lang="zh-CN" altLang="en-US" sz="2400" b="1" dirty="0" smtClean="0">
                <a:latin typeface="+mn-ea"/>
              </a:rPr>
              <a:t>京师同文馆的课程与考试及其启示</a:t>
            </a:r>
            <a:r>
              <a:rPr lang="en-US" altLang="zh-CN" sz="2400" b="1" dirty="0" smtClean="0">
                <a:latin typeface="+mn-ea"/>
              </a:rPr>
              <a:t>》</a:t>
            </a:r>
            <a:r>
              <a:rPr lang="zh-CN" altLang="en-US" sz="2400" b="1" dirty="0" smtClean="0">
                <a:latin typeface="+mn-ea"/>
              </a:rPr>
              <a:t>，载</a:t>
            </a:r>
            <a:r>
              <a:rPr lang="en-US" altLang="zh-CN" sz="2400" b="1" dirty="0" smtClean="0">
                <a:latin typeface="+mn-ea"/>
              </a:rPr>
              <a:t>《</a:t>
            </a:r>
            <a:r>
              <a:rPr lang="zh-CN" altLang="en-US" sz="2400" b="1" dirty="0" smtClean="0">
                <a:latin typeface="+mn-ea"/>
              </a:rPr>
              <a:t>湖北招生考试</a:t>
            </a:r>
            <a:r>
              <a:rPr lang="en-US" altLang="zh-CN" sz="2400" b="1" dirty="0" smtClean="0">
                <a:latin typeface="+mn-ea"/>
              </a:rPr>
              <a:t>》</a:t>
            </a:r>
            <a:r>
              <a:rPr lang="zh-CN" altLang="en-US" sz="2400" b="1" dirty="0" smtClean="0">
                <a:latin typeface="+mn-ea"/>
              </a:rPr>
              <a:t>，</a:t>
            </a:r>
            <a:r>
              <a:rPr lang="en-US" altLang="zh-CN" sz="2400" b="1" dirty="0" smtClean="0">
                <a:latin typeface="+mn-ea"/>
              </a:rPr>
              <a:t>2011</a:t>
            </a:r>
            <a:r>
              <a:rPr lang="zh-CN" altLang="en-US" sz="2400" b="1" dirty="0" smtClean="0">
                <a:latin typeface="+mn-ea"/>
              </a:rPr>
              <a:t>年第</a:t>
            </a:r>
            <a:r>
              <a:rPr lang="en-US" altLang="zh-CN" sz="2400" b="1" dirty="0" smtClean="0">
                <a:latin typeface="+mn-ea"/>
              </a:rPr>
              <a:t>24</a:t>
            </a:r>
            <a:r>
              <a:rPr lang="zh-CN" altLang="en-US" sz="2400" b="1" dirty="0" smtClean="0">
                <a:latin typeface="+mn-ea"/>
              </a:rPr>
              <a:t>期。</a:t>
            </a:r>
            <a:endParaRPr lang="zh-CN" altLang="en-US" sz="2400" b="1" dirty="0">
              <a:latin typeface="+mn-ea"/>
            </a:endParaRPr>
          </a:p>
        </p:txBody>
      </p:sp>
      <p:grpSp>
        <p:nvGrpSpPr>
          <p:cNvPr id="4" name="Group 5"/>
          <p:cNvGrpSpPr>
            <a:grpSpLocks/>
          </p:cNvGrpSpPr>
          <p:nvPr/>
        </p:nvGrpSpPr>
        <p:grpSpPr bwMode="auto">
          <a:xfrm>
            <a:off x="467545" y="476672"/>
            <a:ext cx="1728192" cy="1296144"/>
            <a:chOff x="-92" y="0"/>
            <a:chExt cx="1342" cy="1315"/>
          </a:xfrm>
        </p:grpSpPr>
        <p:pic>
          <p:nvPicPr>
            <p:cNvPr id="5" name="Picture 6" descr="练习1"/>
            <p:cNvPicPr>
              <a:picLocks noChangeAspect="1" noChangeArrowheads="1"/>
            </p:cNvPicPr>
            <p:nvPr/>
          </p:nvPicPr>
          <p:blipFill>
            <a:blip r:embed="rId2" cstate="print"/>
            <a:srcRect/>
            <a:stretch>
              <a:fillRect/>
            </a:stretch>
          </p:blipFill>
          <p:spPr bwMode="auto">
            <a:xfrm>
              <a:off x="-92" y="0"/>
              <a:ext cx="1342" cy="1315"/>
            </a:xfrm>
            <a:prstGeom prst="rect">
              <a:avLst/>
            </a:prstGeom>
            <a:noFill/>
            <a:ln w="9525">
              <a:noFill/>
              <a:miter lim="800000"/>
              <a:headEnd/>
              <a:tailEnd/>
            </a:ln>
          </p:spPr>
        </p:pic>
        <p:sp>
          <p:nvSpPr>
            <p:cNvPr id="6" name="Rectangle 7" descr="信纸"/>
            <p:cNvSpPr>
              <a:spLocks noChangeArrowheads="1"/>
            </p:cNvSpPr>
            <p:nvPr/>
          </p:nvSpPr>
          <p:spPr bwMode="auto">
            <a:xfrm>
              <a:off x="138" y="350"/>
              <a:ext cx="782" cy="449"/>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a:xfrm>
            <a:off x="323528" y="188640"/>
            <a:ext cx="7962088" cy="1143000"/>
          </a:xfrm>
          <a:noFill/>
          <a:ln/>
        </p:spPr>
        <p:txBody>
          <a:bodyPr/>
          <a:lstStyle/>
          <a:p>
            <a:r>
              <a:rPr lang="en-US" altLang="zh-CN" b="1" dirty="0"/>
              <a:t>2</a:t>
            </a:r>
            <a:r>
              <a:rPr lang="zh-CN" altLang="en-US" b="1" dirty="0"/>
              <a:t>、洋务运动失败的原因</a:t>
            </a:r>
          </a:p>
        </p:txBody>
      </p:sp>
      <p:sp>
        <p:nvSpPr>
          <p:cNvPr id="73730" name="Rectangle 2"/>
          <p:cNvSpPr>
            <a:spLocks noGrp="1" noChangeArrowheads="1"/>
          </p:cNvSpPr>
          <p:nvPr>
            <p:ph sz="quarter" idx="1"/>
          </p:nvPr>
        </p:nvSpPr>
        <p:spPr>
          <a:xfrm>
            <a:off x="179512" y="1556792"/>
            <a:ext cx="8748464" cy="914400"/>
          </a:xfrm>
          <a:solidFill>
            <a:srgbClr val="FFFFFF"/>
          </a:solidFill>
        </p:spPr>
        <p:txBody>
          <a:bodyPr>
            <a:normAutofit/>
          </a:bodyPr>
          <a:lstStyle/>
          <a:p>
            <a:r>
              <a:rPr lang="zh-CN" altLang="en-US" sz="2500" b="1" dirty="0"/>
              <a:t>甲午战争一役，洋务派经营多年的北洋海军全军覆没，标志着以“自强”、“求富”为目标的洋务运动的失败。</a:t>
            </a:r>
          </a:p>
        </p:txBody>
      </p:sp>
      <p:pic>
        <p:nvPicPr>
          <p:cNvPr id="73732" name="Picture 4" descr="W020100827624097791604"/>
          <p:cNvPicPr>
            <a:picLocks noChangeAspect="1" noChangeArrowheads="1"/>
          </p:cNvPicPr>
          <p:nvPr/>
        </p:nvPicPr>
        <p:blipFill>
          <a:blip r:embed="rId2" cstate="print"/>
          <a:srcRect/>
          <a:stretch>
            <a:fillRect/>
          </a:stretch>
        </p:blipFill>
        <p:spPr bwMode="auto">
          <a:xfrm>
            <a:off x="611559" y="2564904"/>
            <a:ext cx="5113945" cy="3744416"/>
          </a:xfrm>
          <a:prstGeom prst="rect">
            <a:avLst/>
          </a:prstGeom>
          <a:noFill/>
          <a:ln w="9525">
            <a:noFill/>
            <a:miter lim="800000"/>
            <a:headEnd/>
            <a:tailEnd/>
          </a:ln>
        </p:spPr>
      </p:pic>
      <p:grpSp>
        <p:nvGrpSpPr>
          <p:cNvPr id="7" name="组合 6"/>
          <p:cNvGrpSpPr/>
          <p:nvPr/>
        </p:nvGrpSpPr>
        <p:grpSpPr>
          <a:xfrm>
            <a:off x="6084168" y="2492896"/>
            <a:ext cx="2286000" cy="3589367"/>
            <a:chOff x="6084168" y="2492896"/>
            <a:chExt cx="2286000" cy="3589367"/>
          </a:xfrm>
        </p:grpSpPr>
        <p:sp>
          <p:nvSpPr>
            <p:cNvPr id="73733" name="Rectangle 5"/>
            <p:cNvSpPr>
              <a:spLocks noChangeArrowheads="1"/>
            </p:cNvSpPr>
            <p:nvPr/>
          </p:nvSpPr>
          <p:spPr bwMode="auto">
            <a:xfrm>
              <a:off x="6372200" y="5805264"/>
              <a:ext cx="1872208" cy="276999"/>
            </a:xfrm>
            <a:prstGeom prst="rect">
              <a:avLst/>
            </a:prstGeom>
            <a:noFill/>
            <a:ln w="9525">
              <a:noFill/>
              <a:miter lim="800000"/>
              <a:headEnd/>
              <a:tailEnd/>
            </a:ln>
            <a:effectLst/>
          </p:spPr>
          <p:txBody>
            <a:bodyPr wrap="square">
              <a:spAutoFit/>
              <a:flatTx/>
            </a:bodyPr>
            <a:lstStyle/>
            <a:p>
              <a:pPr>
                <a:spcBef>
                  <a:spcPct val="50000"/>
                </a:spcBef>
              </a:pPr>
              <a:r>
                <a:rPr lang="zh-CN" altLang="en-US" sz="1200" b="1" dirty="0" smtClean="0">
                  <a:latin typeface="华文新魏" pitchFamily="2" charset="-122"/>
                  <a:ea typeface="华文新魏" pitchFamily="2" charset="-122"/>
                </a:rPr>
                <a:t>丁汝昌（</a:t>
              </a:r>
              <a:r>
                <a:rPr lang="en-US" altLang="zh-CN" sz="1200" dirty="0" smtClean="0"/>
                <a:t>1836---1895</a:t>
              </a:r>
              <a:r>
                <a:rPr lang="zh-CN" altLang="en-US" sz="1200" b="1" dirty="0" smtClean="0">
                  <a:latin typeface="华文新魏" pitchFamily="2" charset="-122"/>
                  <a:ea typeface="华文新魏" pitchFamily="2" charset="-122"/>
                </a:rPr>
                <a:t>）</a:t>
              </a:r>
              <a:endParaRPr lang="zh-CN" altLang="en-US" sz="1200" b="1" dirty="0">
                <a:latin typeface="华文新魏" pitchFamily="2" charset="-122"/>
                <a:ea typeface="华文新魏" pitchFamily="2" charset="-122"/>
              </a:endParaRPr>
            </a:p>
          </p:txBody>
        </p:sp>
        <p:pic>
          <p:nvPicPr>
            <p:cNvPr id="73734" name="Picture 6" descr="19300001311254133048677970944"/>
            <p:cNvPicPr>
              <a:picLocks noChangeAspect="1" noChangeArrowheads="1"/>
            </p:cNvPicPr>
            <p:nvPr/>
          </p:nvPicPr>
          <p:blipFill>
            <a:blip r:embed="rId3" cstate="print"/>
            <a:srcRect/>
            <a:stretch>
              <a:fillRect/>
            </a:stretch>
          </p:blipFill>
          <p:spPr bwMode="auto">
            <a:xfrm>
              <a:off x="6084168" y="2492896"/>
              <a:ext cx="2286000" cy="3333750"/>
            </a:xfrm>
            <a:prstGeom prst="rect">
              <a:avLst/>
            </a:prstGeom>
            <a:noFill/>
            <a:ln w="9525">
              <a:noFill/>
              <a:miter lim="800000"/>
              <a:headEnd/>
              <a:tailEnd/>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51520" y="332656"/>
            <a:ext cx="7498080" cy="1143000"/>
          </a:xfrm>
        </p:spPr>
        <p:txBody>
          <a:bodyPr/>
          <a:lstStyle/>
          <a:p>
            <a:r>
              <a:rPr lang="zh-CN" altLang="en-US" b="1" dirty="0">
                <a:solidFill>
                  <a:schemeClr val="tx1"/>
                </a:solidFill>
              </a:rPr>
              <a:t>（</a:t>
            </a:r>
            <a:r>
              <a:rPr lang="en-US" altLang="zh-CN" b="1" dirty="0">
                <a:solidFill>
                  <a:schemeClr val="tx1"/>
                </a:solidFill>
              </a:rPr>
              <a:t>1</a:t>
            </a:r>
            <a:r>
              <a:rPr lang="zh-CN" altLang="en-US" b="1" dirty="0">
                <a:solidFill>
                  <a:schemeClr val="tx1"/>
                </a:solidFill>
              </a:rPr>
              <a:t>）洋务运动具有封建性</a:t>
            </a:r>
          </a:p>
        </p:txBody>
      </p:sp>
      <p:sp>
        <p:nvSpPr>
          <p:cNvPr id="74755" name="Rectangle 3"/>
          <p:cNvSpPr>
            <a:spLocks noGrp="1" noChangeArrowheads="1"/>
          </p:cNvSpPr>
          <p:nvPr>
            <p:ph sz="quarter" idx="1"/>
          </p:nvPr>
        </p:nvSpPr>
        <p:spPr>
          <a:xfrm>
            <a:off x="467544" y="2420888"/>
            <a:ext cx="4968552" cy="2632720"/>
          </a:xfrm>
          <a:solidFill>
            <a:srgbClr val="FFFFFF"/>
          </a:solidFill>
          <a:ln/>
        </p:spPr>
        <p:txBody>
          <a:bodyPr>
            <a:normAutofit/>
          </a:bodyPr>
          <a:lstStyle/>
          <a:p>
            <a:r>
              <a:rPr lang="zh-CN" altLang="en-US" sz="2400" b="1" dirty="0" smtClean="0"/>
              <a:t>洋务运动的指导思想是“中学为体，西学为用”，企图以吸取西方近代生产技术为手段，来达到维护和巩固中国封建统治的目的，这就决定了它必然失败的命运。</a:t>
            </a:r>
            <a:endParaRPr lang="en-US" altLang="zh-CN" sz="2400" b="1" dirty="0"/>
          </a:p>
        </p:txBody>
      </p:sp>
      <p:pic>
        <p:nvPicPr>
          <p:cNvPr id="74758" name="Picture 6" descr="u=3590383587,3066067831&amp;fm=21&amp;gp=0"/>
          <p:cNvPicPr>
            <a:picLocks noChangeAspect="1" noChangeArrowheads="1"/>
          </p:cNvPicPr>
          <p:nvPr/>
        </p:nvPicPr>
        <p:blipFill>
          <a:blip r:embed="rId2" cstate="print"/>
          <a:srcRect/>
          <a:stretch>
            <a:fillRect/>
          </a:stretch>
        </p:blipFill>
        <p:spPr bwMode="auto">
          <a:xfrm>
            <a:off x="5436096" y="1772816"/>
            <a:ext cx="3456384" cy="3240360"/>
          </a:xfrm>
          <a:prstGeom prst="rect">
            <a:avLst/>
          </a:prstGeom>
          <a:noFill/>
          <a:ln w="9525">
            <a:noFill/>
            <a:miter lim="800000"/>
            <a:headEnd/>
            <a:tailEnd/>
          </a:ln>
        </p:spPr>
      </p:pic>
    </p:spTree>
  </p:cSld>
  <p:clrMapOvr>
    <a:masterClrMapping/>
  </p:clrMapOvr>
  <p:transition>
    <p:comb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300192" y="332656"/>
            <a:ext cx="2389188" cy="3148191"/>
            <a:chOff x="6248400" y="2286000"/>
            <a:chExt cx="2389188" cy="3148191"/>
          </a:xfrm>
        </p:grpSpPr>
        <p:pic>
          <p:nvPicPr>
            <p:cNvPr id="74756" name="Picture 4" descr="5882b2b7d0a20cf4c55fb66676094b36adaf99b8"/>
            <p:cNvPicPr>
              <a:picLocks noChangeAspect="1" noChangeArrowheads="1"/>
            </p:cNvPicPr>
            <p:nvPr/>
          </p:nvPicPr>
          <p:blipFill>
            <a:blip r:embed="rId2" cstate="print"/>
            <a:srcRect/>
            <a:stretch>
              <a:fillRect/>
            </a:stretch>
          </p:blipFill>
          <p:spPr bwMode="auto">
            <a:xfrm>
              <a:off x="6248400" y="2286000"/>
              <a:ext cx="2389188" cy="2847975"/>
            </a:xfrm>
            <a:prstGeom prst="rect">
              <a:avLst/>
            </a:prstGeom>
            <a:noFill/>
            <a:ln w="9525">
              <a:noFill/>
              <a:miter lim="800000"/>
              <a:headEnd/>
              <a:tailEnd/>
            </a:ln>
          </p:spPr>
        </p:pic>
        <p:sp>
          <p:nvSpPr>
            <p:cNvPr id="74757" name="Rectangle 5"/>
            <p:cNvSpPr>
              <a:spLocks noChangeArrowheads="1"/>
            </p:cNvSpPr>
            <p:nvPr/>
          </p:nvSpPr>
          <p:spPr bwMode="auto">
            <a:xfrm>
              <a:off x="6588224" y="5157192"/>
              <a:ext cx="1558440" cy="276999"/>
            </a:xfrm>
            <a:prstGeom prst="rect">
              <a:avLst/>
            </a:prstGeom>
            <a:solidFill>
              <a:schemeClr val="bg1"/>
            </a:solidFill>
            <a:ln w="9525">
              <a:noFill/>
              <a:miter lim="800000"/>
              <a:headEnd/>
              <a:tailEnd/>
            </a:ln>
            <a:effectLst/>
          </p:spPr>
          <p:txBody>
            <a:bodyPr wrap="none" anchor="ctr">
              <a:spAutoFit/>
            </a:bodyPr>
            <a:lstStyle/>
            <a:p>
              <a:r>
                <a:rPr lang="zh-CN" altLang="en-US" sz="1200" b="1" dirty="0">
                  <a:latin typeface="华文新魏" pitchFamily="2" charset="-122"/>
                  <a:ea typeface="华文新魏" pitchFamily="2" charset="-122"/>
                </a:rPr>
                <a:t>严复（</a:t>
              </a:r>
              <a:r>
                <a:rPr lang="en-US" altLang="zh-CN" sz="1200" b="1" dirty="0">
                  <a:latin typeface="华文新魏" pitchFamily="2" charset="-122"/>
                  <a:ea typeface="华文新魏" pitchFamily="2" charset="-122"/>
                </a:rPr>
                <a:t>1854--1921</a:t>
              </a:r>
              <a:r>
                <a:rPr lang="zh-CN" altLang="en-US" sz="1200" b="1" dirty="0">
                  <a:latin typeface="华文新魏" pitchFamily="2" charset="-122"/>
                  <a:ea typeface="华文新魏" pitchFamily="2" charset="-122"/>
                </a:rPr>
                <a:t>） </a:t>
              </a:r>
            </a:p>
          </p:txBody>
        </p:sp>
      </p:grpSp>
      <p:sp>
        <p:nvSpPr>
          <p:cNvPr id="9" name="云形标注 8"/>
          <p:cNvSpPr/>
          <p:nvPr/>
        </p:nvSpPr>
        <p:spPr>
          <a:xfrm>
            <a:off x="683568" y="2132856"/>
            <a:ext cx="4824536" cy="3816424"/>
          </a:xfrm>
          <a:prstGeom prst="cloudCallout">
            <a:avLst>
              <a:gd name="adj1" fmla="val 89552"/>
              <a:gd name="adj2" fmla="val -621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solidFill>
                  <a:schemeClr val="tx1"/>
                </a:solidFill>
              </a:rPr>
              <a:t>“体用者，即一物而言之也，有牛之体则有负重之用，有马之体则有</a:t>
            </a:r>
            <a:r>
              <a:rPr lang="zh-CN" altLang="en-US" sz="2400" b="1" dirty="0" smtClean="0">
                <a:solidFill>
                  <a:schemeClr val="tx1"/>
                </a:solidFill>
                <a:hlinkClick r:id="rId3"/>
              </a:rPr>
              <a:t>致远</a:t>
            </a:r>
            <a:r>
              <a:rPr lang="zh-CN" altLang="en-US" sz="2400" b="1" dirty="0" smtClean="0">
                <a:solidFill>
                  <a:schemeClr val="tx1"/>
                </a:solidFill>
              </a:rPr>
              <a:t>之用，未闻以牛为体以马为用者也。” </a:t>
            </a:r>
          </a:p>
          <a:p>
            <a:r>
              <a:rPr lang="en-US" altLang="zh-CN" sz="2400" b="1" dirty="0" smtClean="0">
                <a:solidFill>
                  <a:schemeClr val="tx1"/>
                </a:solidFill>
              </a:rPr>
              <a:t>                ----</a:t>
            </a:r>
            <a:r>
              <a:rPr lang="zh-CN" altLang="en-US" sz="2400" b="1" dirty="0" smtClean="0">
                <a:solidFill>
                  <a:schemeClr val="tx1"/>
                </a:solidFill>
              </a:rPr>
              <a:t>严复</a:t>
            </a:r>
            <a:r>
              <a:rPr lang="en-US" altLang="zh-CN" sz="2400" b="1" dirty="0" smtClean="0">
                <a:solidFill>
                  <a:schemeClr val="tx1"/>
                </a:solidFill>
              </a:rPr>
              <a:t>《</a:t>
            </a:r>
            <a:r>
              <a:rPr lang="zh-CN" altLang="en-US" sz="2400" b="1" dirty="0" smtClean="0">
                <a:solidFill>
                  <a:schemeClr val="tx1"/>
                </a:solidFill>
              </a:rPr>
              <a:t>与外交部主事论教育</a:t>
            </a:r>
            <a:r>
              <a:rPr lang="en-US" altLang="zh-CN" sz="2400" b="1" dirty="0" smtClean="0">
                <a:solidFill>
                  <a:schemeClr val="tx1"/>
                </a:solidFill>
              </a:rPr>
              <a:t>》</a:t>
            </a:r>
          </a:p>
        </p:txBody>
      </p:sp>
    </p:spTree>
  </p:cSld>
  <p:clrMapOvr>
    <a:masterClrMapping/>
  </p:clrMapOvr>
  <p:transition>
    <p:comb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云形标注 7"/>
          <p:cNvSpPr/>
          <p:nvPr/>
        </p:nvSpPr>
        <p:spPr>
          <a:xfrm>
            <a:off x="539552" y="1700808"/>
            <a:ext cx="4896544" cy="4608512"/>
          </a:xfrm>
          <a:prstGeom prst="cloudCallout">
            <a:avLst>
              <a:gd name="adj1" fmla="val 83783"/>
              <a:gd name="adj2" fmla="val -472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02" name="Rectangle 2"/>
          <p:cNvSpPr>
            <a:spLocks noGrp="1" noChangeArrowheads="1"/>
          </p:cNvSpPr>
          <p:nvPr>
            <p:ph sz="quarter" idx="1"/>
          </p:nvPr>
        </p:nvSpPr>
        <p:spPr>
          <a:xfrm>
            <a:off x="899592" y="2348880"/>
            <a:ext cx="4320480" cy="3335288"/>
          </a:xfrm>
          <a:solidFill>
            <a:srgbClr val="FFFFFF"/>
          </a:solidFill>
        </p:spPr>
        <p:txBody>
          <a:bodyPr>
            <a:normAutofit/>
          </a:bodyPr>
          <a:lstStyle/>
          <a:p>
            <a:pPr>
              <a:lnSpc>
                <a:spcPct val="80000"/>
              </a:lnSpc>
            </a:pPr>
            <a:r>
              <a:rPr lang="zh-CN" altLang="en-US" sz="2000" b="1" dirty="0"/>
              <a:t>立国之道，尚礼义不尚权谋；根本之图，在人心不在技艺。今求之一艺之末，而又奉夷人为师。无论夷人诡谲（ju</a:t>
            </a:r>
            <a:r>
              <a:rPr lang="en-US" sz="2000" b="1" dirty="0"/>
              <a:t>é</a:t>
            </a:r>
            <a:r>
              <a:rPr lang="zh-CN" altLang="en-US" sz="2000" b="1" dirty="0"/>
              <a:t>），未必传其精巧，即使教者诚教，所成就者不过术数之士，古今来未闻有恃术数而能起衰振弱者也。天下之大不患无才，如以天文算学必须讲习，博采旁求必有精其术者。何必夷人？何必师事夷人？……忠义之气自此消矣，廉耻之道自此丧矣，机械变诈之行自此起矣</a:t>
            </a:r>
            <a:r>
              <a:rPr lang="zh-CN" altLang="en-US" sz="2000" b="1" dirty="0" smtClean="0"/>
              <a:t>！</a:t>
            </a:r>
            <a:endParaRPr lang="zh-CN" altLang="en-US" sz="2000" b="1" dirty="0"/>
          </a:p>
        </p:txBody>
      </p:sp>
      <p:grpSp>
        <p:nvGrpSpPr>
          <p:cNvPr id="9" name="组合 8"/>
          <p:cNvGrpSpPr/>
          <p:nvPr/>
        </p:nvGrpSpPr>
        <p:grpSpPr>
          <a:xfrm>
            <a:off x="6228184" y="476672"/>
            <a:ext cx="2493963" cy="3356159"/>
            <a:chOff x="6228184" y="476672"/>
            <a:chExt cx="2493963" cy="3356159"/>
          </a:xfrm>
        </p:grpSpPr>
        <p:pic>
          <p:nvPicPr>
            <p:cNvPr id="76803" name="Picture 3" descr="u=98251083,2497336363&amp;fm=52&amp;gp=0"/>
            <p:cNvPicPr>
              <a:picLocks noChangeAspect="1" noChangeArrowheads="1"/>
            </p:cNvPicPr>
            <p:nvPr/>
          </p:nvPicPr>
          <p:blipFill>
            <a:blip r:embed="rId2" cstate="print"/>
            <a:srcRect/>
            <a:stretch>
              <a:fillRect/>
            </a:stretch>
          </p:blipFill>
          <p:spPr bwMode="auto">
            <a:xfrm>
              <a:off x="6228184" y="476672"/>
              <a:ext cx="2493963" cy="3048000"/>
            </a:xfrm>
            <a:prstGeom prst="rect">
              <a:avLst/>
            </a:prstGeom>
            <a:noFill/>
            <a:ln w="9525">
              <a:noFill/>
              <a:miter lim="800000"/>
              <a:headEnd/>
              <a:tailEnd/>
            </a:ln>
          </p:spPr>
        </p:pic>
        <p:sp>
          <p:nvSpPr>
            <p:cNvPr id="76804" name="Rectangle 4"/>
            <p:cNvSpPr>
              <a:spLocks noChangeArrowheads="1"/>
            </p:cNvSpPr>
            <p:nvPr/>
          </p:nvSpPr>
          <p:spPr bwMode="auto">
            <a:xfrm>
              <a:off x="6804248" y="3573016"/>
              <a:ext cx="1523174" cy="259815"/>
            </a:xfrm>
            <a:prstGeom prst="rect">
              <a:avLst/>
            </a:prstGeom>
            <a:noFill/>
            <a:ln w="9525">
              <a:noFill/>
              <a:miter lim="800000"/>
              <a:headEnd/>
              <a:tailEnd/>
            </a:ln>
            <a:effectLst/>
          </p:spPr>
          <p:txBody>
            <a:bodyPr wrap="none">
              <a:spAutoFit/>
            </a:bodyPr>
            <a:lstStyle/>
            <a:p>
              <a:pPr>
                <a:lnSpc>
                  <a:spcPct val="90000"/>
                </a:lnSpc>
                <a:spcBef>
                  <a:spcPct val="20000"/>
                </a:spcBef>
                <a:buClr>
                  <a:schemeClr val="accent1"/>
                </a:buClr>
                <a:buSzPct val="65000"/>
              </a:pPr>
              <a:r>
                <a:rPr lang="zh-CN" altLang="en-US" sz="1200" b="1" dirty="0">
                  <a:latin typeface="+mn-ea"/>
                </a:rPr>
                <a:t>倭仁（</a:t>
              </a:r>
              <a:r>
                <a:rPr lang="en-US" altLang="zh-CN" sz="1200" b="1" dirty="0">
                  <a:latin typeface="+mn-ea"/>
                </a:rPr>
                <a:t>1804--1871</a:t>
              </a:r>
              <a:r>
                <a:rPr lang="zh-CN" altLang="en-US" sz="1200" b="1" dirty="0">
                  <a:latin typeface="+mn-ea"/>
                </a:rPr>
                <a:t>）</a:t>
              </a:r>
            </a:p>
          </p:txBody>
        </p:sp>
      </p:grpSp>
      <p:grpSp>
        <p:nvGrpSpPr>
          <p:cNvPr id="2" name="Group 5"/>
          <p:cNvGrpSpPr>
            <a:grpSpLocks/>
          </p:cNvGrpSpPr>
          <p:nvPr/>
        </p:nvGrpSpPr>
        <p:grpSpPr bwMode="auto">
          <a:xfrm>
            <a:off x="467544" y="260648"/>
            <a:ext cx="1872285" cy="1512168"/>
            <a:chOff x="-92" y="0"/>
            <a:chExt cx="1342" cy="1315"/>
          </a:xfrm>
        </p:grpSpPr>
        <p:pic>
          <p:nvPicPr>
            <p:cNvPr id="76806" name="Picture 6" descr="练习1"/>
            <p:cNvPicPr>
              <a:picLocks noChangeAspect="1" noChangeArrowheads="1"/>
            </p:cNvPicPr>
            <p:nvPr/>
          </p:nvPicPr>
          <p:blipFill>
            <a:blip r:embed="rId3" cstate="print"/>
            <a:srcRect/>
            <a:stretch>
              <a:fillRect/>
            </a:stretch>
          </p:blipFill>
          <p:spPr bwMode="auto">
            <a:xfrm>
              <a:off x="-92" y="0"/>
              <a:ext cx="1342" cy="1315"/>
            </a:xfrm>
            <a:prstGeom prst="rect">
              <a:avLst/>
            </a:prstGeom>
            <a:noFill/>
            <a:ln w="9525">
              <a:noFill/>
              <a:miter lim="800000"/>
              <a:headEnd/>
              <a:tailEnd/>
            </a:ln>
          </p:spPr>
        </p:pic>
        <p:sp>
          <p:nvSpPr>
            <p:cNvPr id="76807" name="Rectangle 7" descr="信纸"/>
            <p:cNvSpPr>
              <a:spLocks noChangeArrowheads="1"/>
            </p:cNvSpPr>
            <p:nvPr/>
          </p:nvSpPr>
          <p:spPr bwMode="auto">
            <a:xfrm>
              <a:off x="138" y="350"/>
              <a:ext cx="782" cy="449"/>
            </a:xfrm>
            <a:prstGeom prst="rect">
              <a:avLst/>
            </a:prstGeom>
            <a:noFill/>
            <a:ln w="9525">
              <a:noFill/>
              <a:miter lim="800000"/>
              <a:headEnd/>
              <a:tailEnd/>
            </a:ln>
            <a:effectLst/>
          </p:spPr>
          <p:txBody>
            <a:bodyPr wrap="square">
              <a:spAutoFit/>
            </a:bodyPr>
            <a:lstStyle/>
            <a:p>
              <a:pPr algn="ctr"/>
              <a:r>
                <a:rPr lang="zh-CN" altLang="en-US" sz="24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sz="quarter" idx="1"/>
          </p:nvPr>
        </p:nvSpPr>
        <p:spPr>
          <a:xfrm>
            <a:off x="533400" y="3581400"/>
            <a:ext cx="8229600" cy="1828800"/>
          </a:xfrm>
        </p:spPr>
        <p:txBody>
          <a:bodyPr/>
          <a:lstStyle/>
          <a:p>
            <a:r>
              <a:rPr lang="zh-CN" altLang="en-US" sz="2400" b="1"/>
              <a:t>清朝的官员认为 ，修筑铁路弊端有三：一为“资敌”，对洋人入侵国土长驱直入有利；二为“病民”，占用大量农田、拆迁民宅坟墓，破坏风水；三为“失业”，铁路修成后，沿线舟车挑夫、行栈铺房无以为生，必将聚为流寇。</a:t>
            </a:r>
            <a:r>
              <a:rPr lang="zh-CN" altLang="en-US"/>
              <a:t> </a:t>
            </a:r>
          </a:p>
        </p:txBody>
      </p:sp>
      <p:grpSp>
        <p:nvGrpSpPr>
          <p:cNvPr id="2" name="Group 4"/>
          <p:cNvGrpSpPr>
            <a:grpSpLocks/>
          </p:cNvGrpSpPr>
          <p:nvPr/>
        </p:nvGrpSpPr>
        <p:grpSpPr bwMode="auto">
          <a:xfrm>
            <a:off x="394627" y="692509"/>
            <a:ext cx="1873118" cy="1584363"/>
            <a:chOff x="71" y="140"/>
            <a:chExt cx="1024" cy="1612"/>
          </a:xfrm>
        </p:grpSpPr>
        <p:pic>
          <p:nvPicPr>
            <p:cNvPr id="134149" name="Picture 5" descr="练习1"/>
            <p:cNvPicPr>
              <a:picLocks noChangeAspect="1" noChangeArrowheads="1"/>
            </p:cNvPicPr>
            <p:nvPr/>
          </p:nvPicPr>
          <p:blipFill>
            <a:blip r:embed="rId2" cstate="print"/>
            <a:srcRect/>
            <a:stretch>
              <a:fillRect/>
            </a:stretch>
          </p:blipFill>
          <p:spPr bwMode="auto">
            <a:xfrm>
              <a:off x="71" y="140"/>
              <a:ext cx="1024" cy="1612"/>
            </a:xfrm>
            <a:prstGeom prst="rect">
              <a:avLst/>
            </a:prstGeom>
            <a:noFill/>
            <a:ln w="9525">
              <a:noFill/>
              <a:miter lim="800000"/>
              <a:headEnd/>
              <a:tailEnd/>
            </a:ln>
          </p:spPr>
        </p:pic>
        <p:sp>
          <p:nvSpPr>
            <p:cNvPr id="134150" name="Rectangle 6" descr="信纸"/>
            <p:cNvSpPr>
              <a:spLocks noChangeArrowheads="1"/>
            </p:cNvSpPr>
            <p:nvPr/>
          </p:nvSpPr>
          <p:spPr bwMode="auto">
            <a:xfrm>
              <a:off x="322" y="491"/>
              <a:ext cx="572" cy="506"/>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34153" name="Picture 9" descr="aa64034f78f0f73692aacd590c55b319ebc41315"/>
          <p:cNvPicPr>
            <a:picLocks noChangeAspect="1" noChangeArrowheads="1"/>
          </p:cNvPicPr>
          <p:nvPr/>
        </p:nvPicPr>
        <p:blipFill>
          <a:blip r:embed="rId3" cstate="print"/>
          <a:srcRect/>
          <a:stretch>
            <a:fillRect/>
          </a:stretch>
        </p:blipFill>
        <p:spPr bwMode="auto">
          <a:xfrm>
            <a:off x="3657600" y="228600"/>
            <a:ext cx="3082925" cy="2438400"/>
          </a:xfrm>
          <a:prstGeom prst="rect">
            <a:avLst/>
          </a:prstGeom>
          <a:noFill/>
        </p:spPr>
      </p:pic>
      <p:sp>
        <p:nvSpPr>
          <p:cNvPr id="134154" name="Rectangle 10"/>
          <p:cNvSpPr>
            <a:spLocks noChangeArrowheads="1"/>
          </p:cNvSpPr>
          <p:nvPr/>
        </p:nvSpPr>
        <p:spPr bwMode="auto">
          <a:xfrm>
            <a:off x="7086600" y="884238"/>
            <a:ext cx="1466850" cy="1190625"/>
          </a:xfrm>
          <a:prstGeom prst="rect">
            <a:avLst/>
          </a:prstGeom>
          <a:noFill/>
          <a:ln w="9525">
            <a:noFill/>
            <a:miter lim="800000"/>
            <a:headEnd/>
            <a:tailEnd/>
          </a:ln>
          <a:effectLst/>
        </p:spPr>
        <p:txBody>
          <a:bodyPr anchor="ctr">
            <a:spAutoFit/>
          </a:bodyPr>
          <a:lstStyle/>
          <a:p>
            <a:r>
              <a:rPr lang="en-US" altLang="zh-CN" b="1"/>
              <a:t>1876</a:t>
            </a:r>
            <a:r>
              <a:rPr lang="zh-CN" altLang="en-US" b="1"/>
              <a:t>年中国的第一条营运铁路：吴淞铁路建成。</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11188" y="2997200"/>
            <a:ext cx="5473700" cy="579438"/>
          </a:xfrm>
          <a:prstGeom prst="rect">
            <a:avLst/>
          </a:prstGeom>
          <a:noFill/>
          <a:ln w="9525">
            <a:noFill/>
            <a:miter lim="800000"/>
            <a:headEnd/>
            <a:tailEnd/>
          </a:ln>
          <a:effectLst/>
        </p:spPr>
        <p:txBody>
          <a:bodyPr>
            <a:spAutoFit/>
          </a:bodyPr>
          <a:lstStyle/>
          <a:p>
            <a:pPr>
              <a:spcBef>
                <a:spcPct val="50000"/>
              </a:spcBef>
            </a:pPr>
            <a:endParaRPr lang="zh-CN" altLang="en-US" sz="3200" b="1">
              <a:solidFill>
                <a:schemeClr val="tx2"/>
              </a:solidFill>
              <a:ea typeface="隶书" pitchFamily="49" charset="-122"/>
            </a:endParaRPr>
          </a:p>
        </p:txBody>
      </p:sp>
      <p:pic>
        <p:nvPicPr>
          <p:cNvPr id="78852" name="Picture 4" descr="110370682333-5"/>
          <p:cNvPicPr>
            <a:picLocks noChangeAspect="1" noChangeArrowheads="1"/>
          </p:cNvPicPr>
          <p:nvPr/>
        </p:nvPicPr>
        <p:blipFill>
          <a:blip r:embed="rId2" cstate="print"/>
          <a:srcRect/>
          <a:stretch>
            <a:fillRect/>
          </a:stretch>
        </p:blipFill>
        <p:spPr bwMode="auto">
          <a:xfrm>
            <a:off x="4343400" y="1447800"/>
            <a:ext cx="4267200" cy="2895600"/>
          </a:xfrm>
          <a:prstGeom prst="rect">
            <a:avLst/>
          </a:prstGeom>
          <a:noFill/>
          <a:ln w="9525">
            <a:noFill/>
            <a:miter lim="800000"/>
            <a:headEnd/>
            <a:tailEnd/>
          </a:ln>
          <a:effectLst/>
        </p:spPr>
      </p:pic>
      <p:sp>
        <p:nvSpPr>
          <p:cNvPr id="78853" name="Text Box 5"/>
          <p:cNvSpPr txBox="1">
            <a:spLocks noChangeArrowheads="1"/>
          </p:cNvSpPr>
          <p:nvPr/>
        </p:nvSpPr>
        <p:spPr bwMode="auto">
          <a:xfrm>
            <a:off x="4343400" y="4724400"/>
            <a:ext cx="4495800" cy="915988"/>
          </a:xfrm>
          <a:prstGeom prst="rect">
            <a:avLst/>
          </a:prstGeom>
          <a:noFill/>
          <a:ln w="9525">
            <a:noFill/>
            <a:miter lim="800000"/>
            <a:headEnd/>
            <a:tailEnd/>
          </a:ln>
          <a:effectLst/>
        </p:spPr>
        <p:txBody>
          <a:bodyPr>
            <a:spAutoFit/>
          </a:bodyPr>
          <a:lstStyle/>
          <a:p>
            <a:pPr>
              <a:spcBef>
                <a:spcPct val="50000"/>
              </a:spcBef>
            </a:pPr>
            <a:r>
              <a:rPr lang="en-US" b="1" dirty="0"/>
              <a:t>1881</a:t>
            </a:r>
            <a:r>
              <a:rPr lang="zh-CN" altLang="en-US" b="1" dirty="0"/>
              <a:t>年</a:t>
            </a:r>
            <a:r>
              <a:rPr lang="en-US" b="1" dirty="0"/>
              <a:t>6</a:t>
            </a:r>
            <a:r>
              <a:rPr lang="zh-CN" altLang="en-US" b="1" dirty="0"/>
              <a:t>月</a:t>
            </a:r>
            <a:r>
              <a:rPr lang="en-US" b="1" dirty="0"/>
              <a:t>9</a:t>
            </a:r>
            <a:r>
              <a:rPr lang="zh-CN" altLang="en-US" b="1" dirty="0"/>
              <a:t>日，唐胥铁路动</a:t>
            </a:r>
            <a:r>
              <a:rPr lang="en-US" b="1" dirty="0"/>
              <a:t>工</a:t>
            </a:r>
            <a:r>
              <a:rPr lang="zh-CN" altLang="en-US" b="1" dirty="0"/>
              <a:t>兴建。这一天，也是英国火车发明人乔治</a:t>
            </a:r>
            <a:r>
              <a:rPr lang="en-US" b="1" dirty="0"/>
              <a:t>·</a:t>
            </a:r>
            <a:r>
              <a:rPr lang="zh-CN" altLang="en-US" b="1" dirty="0"/>
              <a:t>史蒂芬逊的百岁诞辰。图为清朝官员参加揭幕仪式。</a:t>
            </a:r>
            <a:endParaRPr lang="zh-CN" altLang="en-US" b="1" dirty="0">
              <a:ea typeface="隶书" pitchFamily="49" charset="-122"/>
            </a:endParaRPr>
          </a:p>
        </p:txBody>
      </p:sp>
      <p:grpSp>
        <p:nvGrpSpPr>
          <p:cNvPr id="9" name="组合 8"/>
          <p:cNvGrpSpPr/>
          <p:nvPr/>
        </p:nvGrpSpPr>
        <p:grpSpPr>
          <a:xfrm>
            <a:off x="467873" y="332656"/>
            <a:ext cx="2178615" cy="1655763"/>
            <a:chOff x="467873" y="332656"/>
            <a:chExt cx="2178615" cy="1655763"/>
          </a:xfrm>
        </p:grpSpPr>
        <p:pic>
          <p:nvPicPr>
            <p:cNvPr id="78855" name="Picture 7" descr="练习1"/>
            <p:cNvPicPr>
              <a:picLocks noChangeAspect="1" noChangeArrowheads="1"/>
            </p:cNvPicPr>
            <p:nvPr/>
          </p:nvPicPr>
          <p:blipFill>
            <a:blip r:embed="rId3" cstate="print"/>
            <a:srcRect/>
            <a:stretch>
              <a:fillRect/>
            </a:stretch>
          </p:blipFill>
          <p:spPr bwMode="auto">
            <a:xfrm>
              <a:off x="467873" y="332656"/>
              <a:ext cx="2178615" cy="1655763"/>
            </a:xfrm>
            <a:prstGeom prst="rect">
              <a:avLst/>
            </a:prstGeom>
            <a:noFill/>
            <a:ln w="9525">
              <a:noFill/>
              <a:miter lim="800000"/>
              <a:headEnd/>
              <a:tailEnd/>
            </a:ln>
          </p:spPr>
        </p:pic>
        <p:sp>
          <p:nvSpPr>
            <p:cNvPr id="78856" name="Rectangle 8" descr="信纸"/>
            <p:cNvSpPr>
              <a:spLocks noChangeArrowheads="1"/>
            </p:cNvSpPr>
            <p:nvPr/>
          </p:nvSpPr>
          <p:spPr bwMode="auto">
            <a:xfrm>
              <a:off x="899766" y="692769"/>
              <a:ext cx="1080797" cy="52002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78858" name="Rectangle 10"/>
          <p:cNvSpPr>
            <a:spLocks noGrp="1" noChangeArrowheads="1"/>
          </p:cNvSpPr>
          <p:nvPr>
            <p:ph type="body" sz="half" idx="1"/>
          </p:nvPr>
        </p:nvSpPr>
        <p:spPr>
          <a:xfrm>
            <a:off x="683568" y="1988840"/>
            <a:ext cx="3361184" cy="4230117"/>
          </a:xfrm>
          <a:noFill/>
          <a:ln/>
        </p:spPr>
        <p:txBody>
          <a:bodyPr/>
          <a:lstStyle/>
          <a:p>
            <a:r>
              <a:rPr lang="en-US" altLang="zh-CN" sz="2400" b="1" dirty="0"/>
              <a:t>1881</a:t>
            </a:r>
            <a:r>
              <a:rPr lang="zh-CN" altLang="en-US" sz="2400" b="1" dirty="0"/>
              <a:t>年开平矿务局</a:t>
            </a:r>
            <a:r>
              <a:rPr lang="zh-CN" altLang="en-US" sz="2400" b="1" dirty="0" smtClean="0"/>
              <a:t>修筑了一条全长</a:t>
            </a:r>
            <a:r>
              <a:rPr lang="en-US" altLang="zh-CN" sz="2400" b="1" dirty="0" smtClean="0"/>
              <a:t>9.7</a:t>
            </a:r>
            <a:r>
              <a:rPr lang="zh-CN" altLang="en-US" sz="2400" b="1" dirty="0" smtClean="0"/>
              <a:t>公里</a:t>
            </a:r>
            <a:r>
              <a:rPr lang="zh-CN" altLang="en-US" sz="2400" b="1" dirty="0"/>
              <a:t>的运煤铁路</a:t>
            </a:r>
            <a:r>
              <a:rPr lang="en-US" altLang="zh-CN" sz="2400" b="1" dirty="0"/>
              <a:t>——</a:t>
            </a:r>
            <a:r>
              <a:rPr lang="zh-CN" altLang="en-US" sz="2400" b="1" dirty="0"/>
              <a:t>唐（山）胥（各庄）铁路。</a:t>
            </a:r>
          </a:p>
          <a:p>
            <a:r>
              <a:rPr lang="zh-CN" altLang="en-US" sz="2600" b="1" dirty="0"/>
              <a:t>    </a:t>
            </a:r>
            <a:r>
              <a:rPr lang="zh-CN" altLang="en-US" sz="2400" b="1" dirty="0"/>
              <a:t>朝廷明令禁止使用机车，唐胥铁路竣工后只能以骡马牵引运煤车，人称“</a:t>
            </a:r>
            <a:r>
              <a:rPr lang="zh-CN" altLang="en-US" sz="2400" b="1" dirty="0">
                <a:solidFill>
                  <a:srgbClr val="FF0000"/>
                </a:solidFill>
              </a:rPr>
              <a:t>马车铁路</a:t>
            </a:r>
            <a:r>
              <a:rPr lang="zh-CN" altLang="en-US" sz="2400" b="1"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blinds(horizontal)">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 calcmode="lin" valueType="num">
                                      <p:cBhvr>
                                        <p:cTn id="12" dur="500" fill="hold"/>
                                        <p:tgtEl>
                                          <p:spTgt spid="78853"/>
                                        </p:tgtEl>
                                        <p:attrNameLst>
                                          <p:attrName>ppt_w</p:attrName>
                                        </p:attrNameLst>
                                      </p:cBhvr>
                                      <p:tavLst>
                                        <p:tav tm="0">
                                          <p:val>
                                            <p:strVal val="#ppt_w+.3"/>
                                          </p:val>
                                        </p:tav>
                                        <p:tav tm="100000">
                                          <p:val>
                                            <p:strVal val="#ppt_w"/>
                                          </p:val>
                                        </p:tav>
                                      </p:tavLst>
                                    </p:anim>
                                    <p:anim calcmode="lin" valueType="num">
                                      <p:cBhvr>
                                        <p:cTn id="13" dur="500" fill="hold"/>
                                        <p:tgtEl>
                                          <p:spTgt spid="78853"/>
                                        </p:tgtEl>
                                        <p:attrNameLst>
                                          <p:attrName>ppt_h</p:attrName>
                                        </p:attrNameLst>
                                      </p:cBhvr>
                                      <p:tavLst>
                                        <p:tav tm="0">
                                          <p:val>
                                            <p:strVal val="#ppt_h"/>
                                          </p:val>
                                        </p:tav>
                                        <p:tav tm="100000">
                                          <p:val>
                                            <p:strVal val="#ppt_h"/>
                                          </p:val>
                                        </p:tav>
                                      </p:tavLst>
                                    </p:anim>
                                    <p:animEffect transition="in" filter="fade">
                                      <p:cBhvr>
                                        <p:cTn id="14" dur="500"/>
                                        <p:tgtEl>
                                          <p:spTgt spid="78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755576" y="3284984"/>
            <a:ext cx="7499176" cy="2376264"/>
          </a:xfrm>
        </p:spPr>
        <p:txBody>
          <a:bodyPr/>
          <a:lstStyle/>
          <a:p>
            <a:r>
              <a:rPr lang="zh-CN" altLang="en-US" sz="2400" b="1" dirty="0" smtClean="0">
                <a:latin typeface="+mn-ea"/>
              </a:rPr>
              <a:t>方自以为得计，不意昧于世势之言官连奏弹劾，谓机车直驶，震动东陵，且喷出黑烟，有伤禾稼。以致车行未久，即奉严旨查办，旋被勒禁。</a:t>
            </a:r>
            <a:endParaRPr lang="en-US" altLang="zh-CN" sz="2400" b="1" dirty="0" smtClean="0">
              <a:latin typeface="+mn-ea"/>
            </a:endParaRPr>
          </a:p>
          <a:p>
            <a:r>
              <a:rPr lang="en-US" altLang="zh-CN" sz="2000" b="1" dirty="0" smtClean="0">
                <a:latin typeface="+mn-ea"/>
              </a:rPr>
              <a:t>                          ----</a:t>
            </a:r>
            <a:r>
              <a:rPr lang="zh-CN" altLang="en-US" sz="2000" b="1" dirty="0" smtClean="0">
                <a:latin typeface="+mn-ea"/>
              </a:rPr>
              <a:t>潘向明：</a:t>
            </a:r>
            <a:r>
              <a:rPr lang="en-US" altLang="zh-CN" sz="2000" b="1" dirty="0" smtClean="0">
                <a:latin typeface="+mn-ea"/>
              </a:rPr>
              <a:t>《</a:t>
            </a:r>
            <a:r>
              <a:rPr lang="zh-CN" altLang="en-US" sz="2000" b="1" dirty="0" smtClean="0">
                <a:latin typeface="+mn-ea"/>
              </a:rPr>
              <a:t>唐胥铁路史实考辨</a:t>
            </a:r>
            <a:r>
              <a:rPr lang="en-US" altLang="zh-CN" sz="2000" b="1" dirty="0" smtClean="0">
                <a:latin typeface="+mn-ea"/>
              </a:rPr>
              <a:t>》</a:t>
            </a:r>
            <a:r>
              <a:rPr lang="zh-CN" altLang="en-US" sz="2000" b="1" dirty="0" smtClean="0">
                <a:latin typeface="+mn-ea"/>
              </a:rPr>
              <a:t>，载</a:t>
            </a:r>
            <a:r>
              <a:rPr lang="en-US" altLang="zh-CN" sz="2000" b="1" dirty="0" smtClean="0">
                <a:latin typeface="+mn-ea"/>
              </a:rPr>
              <a:t>《</a:t>
            </a:r>
            <a:r>
              <a:rPr lang="zh-CN" altLang="en-US" sz="2000" b="1" dirty="0" smtClean="0">
                <a:latin typeface="+mn-ea"/>
              </a:rPr>
              <a:t>江海学刊</a:t>
            </a:r>
            <a:r>
              <a:rPr lang="en-US" altLang="zh-CN" sz="2000" b="1" dirty="0" smtClean="0">
                <a:latin typeface="+mn-ea"/>
              </a:rPr>
              <a:t>》</a:t>
            </a:r>
            <a:r>
              <a:rPr lang="zh-CN" altLang="en-US" sz="2000" b="1" dirty="0" smtClean="0">
                <a:latin typeface="+mn-ea"/>
              </a:rPr>
              <a:t>，</a:t>
            </a:r>
            <a:r>
              <a:rPr lang="en-US" altLang="zh-CN" sz="2000" b="1" dirty="0" smtClean="0">
                <a:latin typeface="+mn-ea"/>
              </a:rPr>
              <a:t>2009</a:t>
            </a:r>
            <a:r>
              <a:rPr lang="zh-CN" altLang="en-US" sz="2000" b="1" dirty="0" smtClean="0">
                <a:latin typeface="+mn-ea"/>
              </a:rPr>
              <a:t>年第</a:t>
            </a:r>
            <a:r>
              <a:rPr lang="en-US" altLang="zh-CN" sz="2000" b="1" dirty="0" smtClean="0">
                <a:latin typeface="+mn-ea"/>
              </a:rPr>
              <a:t>4</a:t>
            </a:r>
            <a:r>
              <a:rPr lang="zh-CN" altLang="en-US" sz="2000" b="1" dirty="0" smtClean="0">
                <a:latin typeface="+mn-ea"/>
              </a:rPr>
              <a:t>期</a:t>
            </a:r>
            <a:endParaRPr lang="zh-CN" altLang="en-US" sz="2000" b="1" dirty="0">
              <a:latin typeface="+mn-ea"/>
            </a:endParaRPr>
          </a:p>
        </p:txBody>
      </p:sp>
      <p:grpSp>
        <p:nvGrpSpPr>
          <p:cNvPr id="5" name="组合 4"/>
          <p:cNvGrpSpPr/>
          <p:nvPr/>
        </p:nvGrpSpPr>
        <p:grpSpPr>
          <a:xfrm>
            <a:off x="539552" y="1268761"/>
            <a:ext cx="1799871" cy="1440160"/>
            <a:chOff x="467873" y="332657"/>
            <a:chExt cx="2178615" cy="1440160"/>
          </a:xfrm>
        </p:grpSpPr>
        <p:pic>
          <p:nvPicPr>
            <p:cNvPr id="6" name="Picture 7" descr="练习1"/>
            <p:cNvPicPr>
              <a:picLocks noChangeAspect="1" noChangeArrowheads="1"/>
            </p:cNvPicPr>
            <p:nvPr/>
          </p:nvPicPr>
          <p:blipFill>
            <a:blip r:embed="rId2" cstate="print"/>
            <a:srcRect/>
            <a:stretch>
              <a:fillRect/>
            </a:stretch>
          </p:blipFill>
          <p:spPr bwMode="auto">
            <a:xfrm>
              <a:off x="467873" y="332657"/>
              <a:ext cx="2178615" cy="1440160"/>
            </a:xfrm>
            <a:prstGeom prst="rect">
              <a:avLst/>
            </a:prstGeom>
            <a:noFill/>
            <a:ln w="9525">
              <a:noFill/>
              <a:miter lim="800000"/>
              <a:headEnd/>
              <a:tailEnd/>
            </a:ln>
          </p:spPr>
        </p:pic>
        <p:sp>
          <p:nvSpPr>
            <p:cNvPr id="7" name="Rectangle 8" descr="信纸"/>
            <p:cNvSpPr>
              <a:spLocks noChangeArrowheads="1"/>
            </p:cNvSpPr>
            <p:nvPr/>
          </p:nvSpPr>
          <p:spPr bwMode="auto">
            <a:xfrm>
              <a:off x="729355" y="692696"/>
              <a:ext cx="1398478" cy="52002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pic>
        <p:nvPicPr>
          <p:cNvPr id="188418" name="Picture 2" descr="https://timgsa.baidu.com/timg?image&amp;quality=80&amp;size=b9999_10000&amp;sec=1539236484884&amp;di=df302b48d57ae5d029911b176bb8cedb&amp;imgtype=0&amp;src=http%3A%2F%2F5b0988e595225.cdn.sohucs.com%2Fimages%2F20180804%2F458a7ed71160458cad556ceab09ec898.jpeg"/>
          <p:cNvPicPr>
            <a:picLocks noChangeAspect="1" noChangeArrowheads="1"/>
          </p:cNvPicPr>
          <p:nvPr/>
        </p:nvPicPr>
        <p:blipFill>
          <a:blip r:embed="rId3" cstate="print"/>
          <a:srcRect/>
          <a:stretch>
            <a:fillRect/>
          </a:stretch>
        </p:blipFill>
        <p:spPr bwMode="auto">
          <a:xfrm>
            <a:off x="5004048" y="116632"/>
            <a:ext cx="3770339" cy="2376264"/>
          </a:xfrm>
          <a:prstGeom prst="rect">
            <a:avLst/>
          </a:prstGeom>
          <a:noFill/>
        </p:spPr>
      </p:pic>
      <p:sp>
        <p:nvSpPr>
          <p:cNvPr id="9" name="矩形 8"/>
          <p:cNvSpPr/>
          <p:nvPr/>
        </p:nvSpPr>
        <p:spPr>
          <a:xfrm>
            <a:off x="5364088" y="2492896"/>
            <a:ext cx="3057247" cy="338554"/>
          </a:xfrm>
          <a:prstGeom prst="rect">
            <a:avLst/>
          </a:prstGeom>
        </p:spPr>
        <p:txBody>
          <a:bodyPr wrap="none">
            <a:spAutoFit/>
          </a:bodyPr>
          <a:lstStyle/>
          <a:p>
            <a:r>
              <a:rPr lang="zh-CN" altLang="en-US" sz="1600" b="1" dirty="0" smtClean="0"/>
              <a:t>中国第一台蒸汽机“龙号”机车</a:t>
            </a:r>
            <a:endParaRPr lang="zh-CN" alt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sz="quarter" idx="1"/>
          </p:nvPr>
        </p:nvSpPr>
        <p:spPr>
          <a:xfrm>
            <a:off x="467544" y="2514600"/>
            <a:ext cx="8219256" cy="3048000"/>
          </a:xfrm>
        </p:spPr>
        <p:txBody>
          <a:bodyPr/>
          <a:lstStyle/>
          <a:p>
            <a:r>
              <a:rPr lang="zh-CN" altLang="en-US" sz="2400" b="1" dirty="0">
                <a:latin typeface="+mj-ea"/>
                <a:ea typeface="+mj-ea"/>
              </a:rPr>
              <a:t>“东南产米之区，大率</a:t>
            </a:r>
            <a:r>
              <a:rPr lang="zh-CN" altLang="en-US" sz="2400" b="1" dirty="0" smtClean="0">
                <a:latin typeface="+mj-ea"/>
                <a:ea typeface="+mj-ea"/>
              </a:rPr>
              <a:t>石</a:t>
            </a:r>
            <a:r>
              <a:rPr lang="en-US" altLang="zh-CN" sz="1600" b="1" dirty="0" smtClean="0">
                <a:latin typeface="+mn-ea"/>
              </a:rPr>
              <a:t>(1</a:t>
            </a:r>
            <a:r>
              <a:rPr lang="zh-CN" altLang="en-US" sz="1600" b="1" dirty="0" smtClean="0">
                <a:latin typeface="+mn-ea"/>
              </a:rPr>
              <a:t>石</a:t>
            </a:r>
            <a:r>
              <a:rPr lang="en-US" altLang="zh-CN" sz="1600" b="1" dirty="0" smtClean="0">
                <a:latin typeface="+mn-ea"/>
              </a:rPr>
              <a:t>=10</a:t>
            </a:r>
            <a:r>
              <a:rPr lang="zh-CN" altLang="en-US" sz="1600" b="1" dirty="0" smtClean="0">
                <a:latin typeface="+mn-ea"/>
              </a:rPr>
              <a:t>斗</a:t>
            </a:r>
            <a:r>
              <a:rPr lang="en-US" altLang="zh-CN" sz="1600" b="1" dirty="0" smtClean="0">
                <a:latin typeface="+mn-ea"/>
              </a:rPr>
              <a:t>=120</a:t>
            </a:r>
            <a:r>
              <a:rPr lang="zh-CN" altLang="en-US" sz="1600" b="1" dirty="0" smtClean="0">
                <a:latin typeface="+mn-ea"/>
              </a:rPr>
              <a:t>斤</a:t>
            </a:r>
            <a:r>
              <a:rPr lang="en-US" altLang="zh-CN" sz="1600" b="1" dirty="0" smtClean="0">
                <a:latin typeface="+mn-ea"/>
              </a:rPr>
              <a:t>)</a:t>
            </a:r>
            <a:r>
              <a:rPr lang="zh-CN" altLang="en-US" sz="2400" b="1" dirty="0" smtClean="0">
                <a:latin typeface="+mj-ea"/>
                <a:ea typeface="+mj-ea"/>
              </a:rPr>
              <a:t>米</a:t>
            </a:r>
            <a:r>
              <a:rPr lang="zh-CN" altLang="en-US" sz="2400" b="1" dirty="0">
                <a:latin typeface="+mj-ea"/>
                <a:ea typeface="+mj-ea"/>
              </a:rPr>
              <a:t>卖钱三千，自古迄今，不甚悬远。昔日两银换钱一千，则石米得银三两；今日两银换钱两千，则石米仅得银一两五钱。昔日卖米三斗，输一亩之科而有余；今日卖米六斗，输一亩之科而不足。朝廷自守岁取之常，而小民暗加一倍之赋。” </a:t>
            </a:r>
          </a:p>
          <a:p>
            <a:r>
              <a:rPr lang="zh-CN" altLang="en-US" sz="2400" b="1" dirty="0">
                <a:latin typeface="+mj-ea"/>
                <a:ea typeface="+mj-ea"/>
              </a:rPr>
              <a:t>                  </a:t>
            </a:r>
            <a:r>
              <a:rPr lang="en-US" altLang="zh-CN" sz="2400" b="1" dirty="0" smtClean="0">
                <a:latin typeface="+mj-ea"/>
                <a:ea typeface="+mj-ea"/>
              </a:rPr>
              <a:t>----</a:t>
            </a:r>
            <a:r>
              <a:rPr lang="zh-CN" altLang="en-US" sz="2400" b="1" dirty="0" smtClean="0">
                <a:latin typeface="+mj-ea"/>
                <a:ea typeface="+mj-ea"/>
              </a:rPr>
              <a:t>曾国藩（</a:t>
            </a:r>
            <a:r>
              <a:rPr lang="en-US" altLang="zh-CN" sz="2400" b="1" dirty="0" smtClean="0">
                <a:latin typeface="+mj-ea"/>
                <a:ea typeface="+mj-ea"/>
              </a:rPr>
              <a:t>1811-1872</a:t>
            </a:r>
            <a:r>
              <a:rPr lang="zh-CN" altLang="en-US" sz="2400" b="1" dirty="0" smtClean="0">
                <a:latin typeface="+mj-ea"/>
                <a:ea typeface="+mj-ea"/>
              </a:rPr>
              <a:t>）</a:t>
            </a:r>
            <a:r>
              <a:rPr lang="en-US" altLang="zh-CN" sz="2400" b="1" dirty="0" smtClean="0">
                <a:latin typeface="+mj-ea"/>
                <a:ea typeface="+mj-ea"/>
              </a:rPr>
              <a:t>《</a:t>
            </a:r>
            <a:r>
              <a:rPr lang="zh-CN" altLang="en-US" sz="2400" b="1" dirty="0">
                <a:latin typeface="+mj-ea"/>
                <a:ea typeface="+mj-ea"/>
              </a:rPr>
              <a:t>备陈民间疾苦疏</a:t>
            </a:r>
            <a:r>
              <a:rPr lang="en-US" altLang="zh-CN" sz="2400" b="1" dirty="0">
                <a:latin typeface="+mj-ea"/>
                <a:ea typeface="+mj-ea"/>
              </a:rPr>
              <a:t>》</a:t>
            </a:r>
            <a:r>
              <a:rPr lang="zh-CN" altLang="en-US" sz="2400" b="1" dirty="0">
                <a:latin typeface="+mj-ea"/>
                <a:ea typeface="+mj-ea"/>
              </a:rPr>
              <a:t>（</a:t>
            </a:r>
            <a:r>
              <a:rPr lang="en-US" altLang="zh-CN" sz="2400" b="1" dirty="0">
                <a:latin typeface="+mj-ea"/>
                <a:ea typeface="+mj-ea"/>
              </a:rPr>
              <a:t>1851</a:t>
            </a:r>
            <a:r>
              <a:rPr lang="zh-CN" altLang="en-US" sz="2400" b="1" dirty="0">
                <a:latin typeface="+mj-ea"/>
                <a:ea typeface="+mj-ea"/>
              </a:rPr>
              <a:t>年）</a:t>
            </a:r>
          </a:p>
          <a:p>
            <a:pPr>
              <a:buNone/>
            </a:pPr>
            <a:endParaRPr lang="zh-CN" altLang="en-US" sz="2400" dirty="0"/>
          </a:p>
        </p:txBody>
      </p:sp>
      <p:grpSp>
        <p:nvGrpSpPr>
          <p:cNvPr id="6" name="组合 5"/>
          <p:cNvGrpSpPr/>
          <p:nvPr/>
        </p:nvGrpSpPr>
        <p:grpSpPr>
          <a:xfrm>
            <a:off x="251520" y="404664"/>
            <a:ext cx="1967651" cy="1447800"/>
            <a:chOff x="251520" y="404664"/>
            <a:chExt cx="1967651" cy="1447800"/>
          </a:xfrm>
        </p:grpSpPr>
        <p:pic>
          <p:nvPicPr>
            <p:cNvPr id="10244" name="Picture 4" descr="练习1"/>
            <p:cNvPicPr>
              <a:picLocks noChangeAspect="1" noChangeArrowheads="1"/>
            </p:cNvPicPr>
            <p:nvPr/>
          </p:nvPicPr>
          <p:blipFill>
            <a:blip r:embed="rId2" cstate="print"/>
            <a:srcRect/>
            <a:stretch>
              <a:fillRect/>
            </a:stretch>
          </p:blipFill>
          <p:spPr bwMode="auto">
            <a:xfrm>
              <a:off x="251520" y="404664"/>
              <a:ext cx="1967651" cy="1447800"/>
            </a:xfrm>
            <a:prstGeom prst="rect">
              <a:avLst/>
            </a:prstGeom>
            <a:noFill/>
            <a:ln w="9525">
              <a:noFill/>
              <a:miter lim="800000"/>
              <a:headEnd/>
              <a:tailEnd/>
            </a:ln>
          </p:spPr>
        </p:pic>
        <p:sp>
          <p:nvSpPr>
            <p:cNvPr id="10245" name="Rectangle 5" descr="信纸"/>
            <p:cNvSpPr>
              <a:spLocks noChangeArrowheads="1"/>
            </p:cNvSpPr>
            <p:nvPr/>
          </p:nvSpPr>
          <p:spPr bwMode="auto">
            <a:xfrm>
              <a:off x="755576" y="620688"/>
              <a:ext cx="1008112" cy="580221"/>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457200" y="2514600"/>
            <a:ext cx="8208963" cy="457200"/>
          </a:xfrm>
          <a:prstGeom prst="rect">
            <a:avLst/>
          </a:prstGeom>
          <a:noFill/>
          <a:ln w="9525">
            <a:noFill/>
            <a:miter lim="800000"/>
            <a:headEnd/>
            <a:tailEnd/>
          </a:ln>
          <a:effectLst/>
        </p:spPr>
        <p:txBody>
          <a:bodyPr>
            <a:spAutoFit/>
          </a:bodyPr>
          <a:lstStyle/>
          <a:p>
            <a:pPr>
              <a:spcBef>
                <a:spcPct val="50000"/>
              </a:spcBef>
            </a:pPr>
            <a:r>
              <a:rPr lang="zh-CN" altLang="en-US" sz="2400">
                <a:latin typeface="黑体" pitchFamily="49" charset="-122"/>
                <a:ea typeface="黑体" pitchFamily="49" charset="-122"/>
              </a:rPr>
              <a:t>   </a:t>
            </a:r>
          </a:p>
        </p:txBody>
      </p:sp>
      <p:sp>
        <p:nvSpPr>
          <p:cNvPr id="135172" name="Rectangle 4"/>
          <p:cNvSpPr>
            <a:spLocks noGrp="1" noChangeArrowheads="1"/>
          </p:cNvSpPr>
          <p:nvPr>
            <p:ph type="body" sz="half" idx="1"/>
          </p:nvPr>
        </p:nvSpPr>
        <p:spPr>
          <a:xfrm>
            <a:off x="395536" y="3212976"/>
            <a:ext cx="8598024" cy="2667000"/>
          </a:xfrm>
          <a:noFill/>
          <a:ln/>
        </p:spPr>
        <p:txBody>
          <a:bodyPr>
            <a:normAutofit/>
          </a:bodyPr>
          <a:lstStyle/>
          <a:p>
            <a:pPr>
              <a:lnSpc>
                <a:spcPct val="90000"/>
              </a:lnSpc>
            </a:pPr>
            <a:r>
              <a:rPr lang="zh-CN" altLang="en-US" sz="2400" b="1" dirty="0">
                <a:latin typeface="华文新魏" pitchFamily="2" charset="-122"/>
                <a:ea typeface="华文新魏" pitchFamily="2" charset="-122"/>
              </a:rPr>
              <a:t>1894年初夏，广东水师的“广甲”舰奉命北上。“广甲”舰的舰长是曾就读瑞萨莱尔理工学院的 “留美幼童”吴敬荣（第三批）</a:t>
            </a:r>
            <a:r>
              <a:rPr lang="en-US" sz="2400" b="1" dirty="0">
                <a:latin typeface="华文新魏" pitchFamily="2" charset="-122"/>
                <a:ea typeface="华文新魏" pitchFamily="2" charset="-122"/>
              </a:rPr>
              <a:t>，</a:t>
            </a:r>
            <a:r>
              <a:rPr lang="en-US" sz="2400" b="1" dirty="0" err="1">
                <a:latin typeface="华文新魏" pitchFamily="2" charset="-122"/>
                <a:ea typeface="华文新魏" pitchFamily="2" charset="-122"/>
              </a:rPr>
              <a:t>大副是曾就读麻省理工学院的宋文翙</a:t>
            </a:r>
            <a:r>
              <a:rPr lang="en-US" sz="2400" b="1" dirty="0">
                <a:latin typeface="华文新魏" pitchFamily="2" charset="-122"/>
                <a:ea typeface="华文新魏" pitchFamily="2" charset="-122"/>
              </a:rPr>
              <a:t>（</a:t>
            </a:r>
            <a:r>
              <a:rPr lang="zh-CN" altLang="en-US" sz="2400" b="1" dirty="0">
                <a:latin typeface="华文新魏" pitchFamily="2" charset="-122"/>
                <a:ea typeface="华文新魏" pitchFamily="2" charset="-122"/>
              </a:rPr>
              <a:t>第二批，</a:t>
            </a:r>
            <a:r>
              <a:rPr lang="en-US" altLang="zh-CN" sz="2400" b="1" dirty="0">
                <a:latin typeface="华文新魏" pitchFamily="2" charset="-122"/>
                <a:ea typeface="华文新魏" pitchFamily="2" charset="-122"/>
              </a:rPr>
              <a:t>1860--1913</a:t>
            </a:r>
            <a:r>
              <a:rPr lang="zh-CN" altLang="en-US" sz="2400" b="1" dirty="0">
                <a:latin typeface="华文新魏" pitchFamily="2" charset="-122"/>
                <a:ea typeface="华文新魏" pitchFamily="2" charset="-122"/>
              </a:rPr>
              <a:t>）。他们的特殊使命是“遵例解运岁贡荔枝进御”。</a:t>
            </a:r>
          </a:p>
        </p:txBody>
      </p:sp>
      <p:grpSp>
        <p:nvGrpSpPr>
          <p:cNvPr id="2" name="Group 5"/>
          <p:cNvGrpSpPr>
            <a:grpSpLocks/>
          </p:cNvGrpSpPr>
          <p:nvPr/>
        </p:nvGrpSpPr>
        <p:grpSpPr bwMode="auto">
          <a:xfrm>
            <a:off x="467739" y="548406"/>
            <a:ext cx="1944021" cy="1656458"/>
            <a:chOff x="143" y="105"/>
            <a:chExt cx="1024" cy="1315"/>
          </a:xfrm>
        </p:grpSpPr>
        <p:pic>
          <p:nvPicPr>
            <p:cNvPr id="135174" name="Picture 6" descr="练习1"/>
            <p:cNvPicPr>
              <a:picLocks noChangeAspect="1" noChangeArrowheads="1"/>
            </p:cNvPicPr>
            <p:nvPr/>
          </p:nvPicPr>
          <p:blipFill>
            <a:blip r:embed="rId2" cstate="print"/>
            <a:srcRect/>
            <a:stretch>
              <a:fillRect/>
            </a:stretch>
          </p:blipFill>
          <p:spPr bwMode="auto">
            <a:xfrm>
              <a:off x="143" y="105"/>
              <a:ext cx="1024" cy="1315"/>
            </a:xfrm>
            <a:prstGeom prst="rect">
              <a:avLst/>
            </a:prstGeom>
            <a:noFill/>
            <a:ln w="9525">
              <a:noFill/>
              <a:miter lim="800000"/>
              <a:headEnd/>
              <a:tailEnd/>
            </a:ln>
          </p:spPr>
        </p:pic>
        <p:sp>
          <p:nvSpPr>
            <p:cNvPr id="135175" name="Rectangle 7" descr="信纸"/>
            <p:cNvSpPr>
              <a:spLocks noChangeArrowheads="1"/>
            </p:cNvSpPr>
            <p:nvPr/>
          </p:nvSpPr>
          <p:spPr bwMode="auto">
            <a:xfrm>
              <a:off x="286" y="421"/>
              <a:ext cx="607" cy="382"/>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9" name="组合 8"/>
          <p:cNvGrpSpPr/>
          <p:nvPr/>
        </p:nvGrpSpPr>
        <p:grpSpPr>
          <a:xfrm>
            <a:off x="6300192" y="332656"/>
            <a:ext cx="2160240" cy="2581255"/>
            <a:chOff x="6300192" y="332656"/>
            <a:chExt cx="2160240" cy="2581255"/>
          </a:xfrm>
        </p:grpSpPr>
        <p:pic>
          <p:nvPicPr>
            <p:cNvPr id="135176" name="Picture 8" descr="北洋水师军官吴敬荣"/>
            <p:cNvPicPr>
              <a:picLocks noChangeAspect="1" noChangeArrowheads="1"/>
            </p:cNvPicPr>
            <p:nvPr/>
          </p:nvPicPr>
          <p:blipFill>
            <a:blip r:embed="rId3" cstate="print"/>
            <a:srcRect/>
            <a:stretch>
              <a:fillRect/>
            </a:stretch>
          </p:blipFill>
          <p:spPr bwMode="auto">
            <a:xfrm>
              <a:off x="6300192" y="332656"/>
              <a:ext cx="2160240" cy="2282298"/>
            </a:xfrm>
            <a:prstGeom prst="rect">
              <a:avLst/>
            </a:prstGeom>
            <a:noFill/>
          </p:spPr>
        </p:pic>
        <p:sp>
          <p:nvSpPr>
            <p:cNvPr id="135177" name="Rectangle 9"/>
            <p:cNvSpPr>
              <a:spLocks noChangeArrowheads="1"/>
            </p:cNvSpPr>
            <p:nvPr/>
          </p:nvSpPr>
          <p:spPr bwMode="auto">
            <a:xfrm>
              <a:off x="6732240" y="2636912"/>
              <a:ext cx="1388522" cy="276999"/>
            </a:xfrm>
            <a:prstGeom prst="rect">
              <a:avLst/>
            </a:prstGeom>
            <a:noFill/>
            <a:ln w="9525">
              <a:noFill/>
              <a:miter lim="800000"/>
              <a:headEnd/>
              <a:tailEnd/>
            </a:ln>
            <a:effectLst/>
          </p:spPr>
          <p:txBody>
            <a:bodyPr wrap="none">
              <a:spAutoFit/>
            </a:bodyPr>
            <a:lstStyle/>
            <a:p>
              <a:r>
                <a:rPr lang="zh-CN" altLang="en-US" sz="1200" b="1" dirty="0">
                  <a:latin typeface="+mn-ea"/>
                </a:rPr>
                <a:t>吴敬荣（</a:t>
              </a:r>
              <a:r>
                <a:rPr lang="en-US" altLang="zh-CN" sz="1200" b="1" dirty="0">
                  <a:latin typeface="+mn-ea"/>
                </a:rPr>
                <a:t>1864-?</a:t>
              </a:r>
              <a:r>
                <a:rPr lang="zh-CN" altLang="en-US" sz="1200" b="1" dirty="0">
                  <a:latin typeface="+mn-ea"/>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diamond(in)">
                                      <p:cBhvr>
                                        <p:cTn id="7"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sz="quarter" idx="1"/>
          </p:nvPr>
        </p:nvSpPr>
        <p:spPr>
          <a:xfrm>
            <a:off x="4114800" y="1752600"/>
            <a:ext cx="4724400" cy="4419600"/>
          </a:xfrm>
          <a:solidFill>
            <a:srgbClr val="FFFFFF"/>
          </a:solidFill>
        </p:spPr>
        <p:txBody>
          <a:bodyPr/>
          <a:lstStyle/>
          <a:p>
            <a:pPr>
              <a:lnSpc>
                <a:spcPct val="90000"/>
              </a:lnSpc>
            </a:pPr>
            <a:r>
              <a:rPr lang="zh-CN" altLang="en-US" sz="2600" b="1" dirty="0"/>
              <a:t>“西人立国</a:t>
            </a:r>
            <a:r>
              <a:rPr lang="en-US" altLang="zh-CN" sz="2600" b="1" dirty="0"/>
              <a:t>……</a:t>
            </a:r>
            <a:r>
              <a:rPr lang="zh-CN" altLang="en-US" sz="2600" b="1" dirty="0"/>
              <a:t>育才于学堂，论政于议院，军民一体，上下同心，务实而戒虚，谋定而后动，此其体也。轮船、火炮、洋枪、水雷、铁轮、电线，此其用也。中国遗其体而求其用，无论竭蹶趋步，常不相及；就令铁舰成行，果以足恃欤？” </a:t>
            </a:r>
          </a:p>
          <a:p>
            <a:pPr>
              <a:lnSpc>
                <a:spcPct val="90000"/>
              </a:lnSpc>
            </a:pPr>
            <a:r>
              <a:rPr lang="zh-CN" altLang="en-US" sz="1800" b="1" dirty="0"/>
              <a:t>                 </a:t>
            </a:r>
            <a:r>
              <a:rPr lang="en-US" altLang="zh-CN" sz="1800" b="1" dirty="0"/>
              <a:t>——</a:t>
            </a:r>
            <a:r>
              <a:rPr lang="zh-CN" altLang="en-US" sz="1800" b="1" dirty="0"/>
              <a:t>张树声</a:t>
            </a:r>
            <a:r>
              <a:rPr lang="en-US" altLang="zh-CN" sz="1800" b="1" dirty="0"/>
              <a:t>《</a:t>
            </a:r>
            <a:r>
              <a:rPr lang="zh-CN" altLang="en-US" sz="1800" b="1" dirty="0"/>
              <a:t>遗折</a:t>
            </a:r>
            <a:r>
              <a:rPr lang="en-US" altLang="zh-CN" sz="1800" b="1" dirty="0"/>
              <a:t>》</a:t>
            </a:r>
            <a:r>
              <a:rPr lang="zh-CN" altLang="en-US" sz="1800" b="1" dirty="0"/>
              <a:t>，何嗣焜编</a:t>
            </a:r>
            <a:r>
              <a:rPr lang="en-US" altLang="zh-CN" sz="1800" b="1" dirty="0"/>
              <a:t>《</a:t>
            </a:r>
            <a:r>
              <a:rPr lang="zh-CN" altLang="en-US" sz="1800" b="1" dirty="0"/>
              <a:t>张靖达公（树声）奏议</a:t>
            </a:r>
            <a:r>
              <a:rPr lang="en-US" altLang="zh-CN" sz="1800" b="1" dirty="0"/>
              <a:t>》</a:t>
            </a:r>
            <a:r>
              <a:rPr lang="zh-CN" altLang="en-US" sz="1800" b="1" dirty="0"/>
              <a:t>卷</a:t>
            </a:r>
            <a:r>
              <a:rPr lang="en-US" altLang="zh-CN" sz="1800" b="1" dirty="0"/>
              <a:t>8</a:t>
            </a:r>
            <a:r>
              <a:rPr lang="zh-CN" altLang="en-US" sz="1800" b="1" dirty="0"/>
              <a:t>。</a:t>
            </a:r>
          </a:p>
        </p:txBody>
      </p:sp>
      <p:grpSp>
        <p:nvGrpSpPr>
          <p:cNvPr id="2" name="Group 4"/>
          <p:cNvGrpSpPr>
            <a:grpSpLocks/>
          </p:cNvGrpSpPr>
          <p:nvPr/>
        </p:nvGrpSpPr>
        <p:grpSpPr bwMode="auto">
          <a:xfrm>
            <a:off x="466845" y="332181"/>
            <a:ext cx="1944042" cy="1488298"/>
            <a:chOff x="-42" y="114"/>
            <a:chExt cx="1123" cy="1182"/>
          </a:xfrm>
        </p:grpSpPr>
        <p:pic>
          <p:nvPicPr>
            <p:cNvPr id="136197" name="Picture 5" descr="练习1"/>
            <p:cNvPicPr>
              <a:picLocks noChangeAspect="1" noChangeArrowheads="1"/>
            </p:cNvPicPr>
            <p:nvPr/>
          </p:nvPicPr>
          <p:blipFill>
            <a:blip r:embed="rId2" cstate="print"/>
            <a:srcRect/>
            <a:stretch>
              <a:fillRect/>
            </a:stretch>
          </p:blipFill>
          <p:spPr bwMode="auto">
            <a:xfrm>
              <a:off x="-42" y="114"/>
              <a:ext cx="1123" cy="1182"/>
            </a:xfrm>
            <a:prstGeom prst="rect">
              <a:avLst/>
            </a:prstGeom>
            <a:noFill/>
            <a:ln w="9525">
              <a:noFill/>
              <a:miter lim="800000"/>
              <a:headEnd/>
              <a:tailEnd/>
            </a:ln>
          </p:spPr>
        </p:pic>
        <p:sp>
          <p:nvSpPr>
            <p:cNvPr id="136198" name="Rectangle 6" descr="信纸"/>
            <p:cNvSpPr>
              <a:spLocks noChangeArrowheads="1"/>
            </p:cNvSpPr>
            <p:nvPr/>
          </p:nvSpPr>
          <p:spPr bwMode="auto">
            <a:xfrm>
              <a:off x="83" y="343"/>
              <a:ext cx="832" cy="41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136202" name="AutoShape 10" descr="9k="/>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grpSp>
        <p:nvGrpSpPr>
          <p:cNvPr id="3" name="组合 8"/>
          <p:cNvGrpSpPr/>
          <p:nvPr/>
        </p:nvGrpSpPr>
        <p:grpSpPr>
          <a:xfrm>
            <a:off x="827584" y="1988840"/>
            <a:ext cx="2736304" cy="3733383"/>
            <a:chOff x="827584" y="1988840"/>
            <a:chExt cx="2736304" cy="3733383"/>
          </a:xfrm>
        </p:grpSpPr>
        <p:pic>
          <p:nvPicPr>
            <p:cNvPr id="136204" name="Picture 12" descr="u=1687433308,3577236003&amp;fm=21&amp;gp=0"/>
            <p:cNvPicPr>
              <a:picLocks noChangeAspect="1" noChangeArrowheads="1"/>
            </p:cNvPicPr>
            <p:nvPr/>
          </p:nvPicPr>
          <p:blipFill>
            <a:blip r:embed="rId3" cstate="print"/>
            <a:srcRect/>
            <a:stretch>
              <a:fillRect/>
            </a:stretch>
          </p:blipFill>
          <p:spPr bwMode="auto">
            <a:xfrm>
              <a:off x="827584" y="1988840"/>
              <a:ext cx="2736304" cy="3436798"/>
            </a:xfrm>
            <a:prstGeom prst="rect">
              <a:avLst/>
            </a:prstGeom>
            <a:noFill/>
          </p:spPr>
        </p:pic>
        <p:sp>
          <p:nvSpPr>
            <p:cNvPr id="136205" name="Rectangle 13"/>
            <p:cNvSpPr>
              <a:spLocks noChangeArrowheads="1"/>
            </p:cNvSpPr>
            <p:nvPr/>
          </p:nvSpPr>
          <p:spPr bwMode="auto">
            <a:xfrm>
              <a:off x="1259632" y="5445224"/>
              <a:ext cx="1653017" cy="276999"/>
            </a:xfrm>
            <a:prstGeom prst="rect">
              <a:avLst/>
            </a:prstGeom>
            <a:noFill/>
            <a:ln w="9525">
              <a:noFill/>
              <a:miter lim="800000"/>
              <a:headEnd/>
              <a:tailEnd/>
            </a:ln>
            <a:effectLst/>
          </p:spPr>
          <p:txBody>
            <a:bodyPr wrap="none">
              <a:spAutoFit/>
            </a:bodyPr>
            <a:lstStyle/>
            <a:p>
              <a:r>
                <a:rPr lang="zh-CN" altLang="en-US" sz="1200" b="1" dirty="0">
                  <a:latin typeface="+mn-ea"/>
                </a:rPr>
                <a:t>张树声（</a:t>
              </a:r>
              <a:r>
                <a:rPr lang="en-US" altLang="zh-CN" sz="1200" b="1" dirty="0">
                  <a:latin typeface="+mn-ea"/>
                </a:rPr>
                <a:t>1824-1884</a:t>
              </a:r>
              <a:r>
                <a:rPr lang="zh-CN" altLang="en-US" sz="1200" b="1" dirty="0">
                  <a:latin typeface="+mn-ea"/>
                </a:rPr>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sz="quarter" idx="1"/>
          </p:nvPr>
        </p:nvSpPr>
        <p:spPr>
          <a:xfrm>
            <a:off x="2915816" y="2204864"/>
            <a:ext cx="5999584" cy="3738736"/>
          </a:xfrm>
          <a:solidFill>
            <a:srgbClr val="FFFFFF"/>
          </a:solidFill>
        </p:spPr>
        <p:txBody>
          <a:bodyPr>
            <a:normAutofit/>
          </a:bodyPr>
          <a:lstStyle/>
          <a:p>
            <a:r>
              <a:rPr lang="zh-CN" altLang="en-US" sz="2400" b="1" dirty="0"/>
              <a:t>“至清国而有今日之败者，固非君相一己之罪，盖其墨守常经，不通变之所由致也。夫取士必以考试，考试必由文艺，于是乎执政之大臣，当道之达宪，必由文艺以相升擢。文艺乃为显荣之梯阶耳，岂足济夫实效？当今之时，犹如古昔，虽亦非不美，然使清国果能独立孤往，无复能行于今日乎？ ”</a:t>
            </a:r>
          </a:p>
          <a:p>
            <a:r>
              <a:rPr lang="zh-CN" altLang="en-US" sz="2400" b="1" dirty="0"/>
              <a:t>            </a:t>
            </a:r>
            <a:r>
              <a:rPr lang="en-US" altLang="zh-CN" sz="2400" b="1" dirty="0" smtClean="0"/>
              <a:t>----</a:t>
            </a:r>
            <a:r>
              <a:rPr lang="zh-CN" altLang="en-US" sz="2400" b="1" dirty="0" smtClean="0"/>
              <a:t>伊东佑亨给丁汝昌</a:t>
            </a:r>
            <a:r>
              <a:rPr lang="zh-CN" altLang="en-US" sz="2400" b="1" dirty="0"/>
              <a:t>的劝降信</a:t>
            </a:r>
            <a:r>
              <a:rPr lang="zh-CN" altLang="en-US" sz="2800" b="1" dirty="0"/>
              <a:t>  </a:t>
            </a:r>
          </a:p>
        </p:txBody>
      </p:sp>
      <p:grpSp>
        <p:nvGrpSpPr>
          <p:cNvPr id="8" name="组合 7"/>
          <p:cNvGrpSpPr/>
          <p:nvPr/>
        </p:nvGrpSpPr>
        <p:grpSpPr>
          <a:xfrm>
            <a:off x="467544" y="1124744"/>
            <a:ext cx="2355850" cy="3373343"/>
            <a:chOff x="467544" y="1124744"/>
            <a:chExt cx="2355850" cy="3373343"/>
          </a:xfrm>
        </p:grpSpPr>
        <p:pic>
          <p:nvPicPr>
            <p:cNvPr id="79875" name="Picture 3" descr="元帅海军大将 伊东祐亨"/>
            <p:cNvPicPr>
              <a:picLocks noChangeAspect="1" noChangeArrowheads="1"/>
            </p:cNvPicPr>
            <p:nvPr/>
          </p:nvPicPr>
          <p:blipFill>
            <a:blip r:embed="rId2" cstate="print"/>
            <a:srcRect/>
            <a:stretch>
              <a:fillRect/>
            </a:stretch>
          </p:blipFill>
          <p:spPr bwMode="auto">
            <a:xfrm>
              <a:off x="467544" y="1124744"/>
              <a:ext cx="2355850" cy="3048000"/>
            </a:xfrm>
            <a:prstGeom prst="rect">
              <a:avLst/>
            </a:prstGeom>
            <a:noFill/>
            <a:ln w="9525">
              <a:noFill/>
              <a:miter lim="800000"/>
              <a:headEnd/>
              <a:tailEnd/>
            </a:ln>
          </p:spPr>
        </p:pic>
        <p:sp>
          <p:nvSpPr>
            <p:cNvPr id="79876" name="Rectangle 4"/>
            <p:cNvSpPr>
              <a:spLocks noChangeArrowheads="1"/>
            </p:cNvSpPr>
            <p:nvPr/>
          </p:nvSpPr>
          <p:spPr bwMode="auto">
            <a:xfrm>
              <a:off x="611560" y="4221088"/>
              <a:ext cx="1872208" cy="276999"/>
            </a:xfrm>
            <a:prstGeom prst="rect">
              <a:avLst/>
            </a:prstGeom>
            <a:noFill/>
            <a:ln w="9525">
              <a:noFill/>
              <a:miter lim="800000"/>
              <a:headEnd/>
              <a:tailEnd/>
            </a:ln>
            <a:effectLst/>
          </p:spPr>
          <p:txBody>
            <a:bodyPr wrap="square" anchor="ctr">
              <a:spAutoFit/>
            </a:bodyPr>
            <a:lstStyle/>
            <a:p>
              <a:r>
                <a:rPr lang="zh-CN" altLang="en-US" sz="1200" b="1" dirty="0">
                  <a:latin typeface="+mn-ea"/>
                </a:rPr>
                <a:t>伊东祐亨</a:t>
              </a:r>
              <a:r>
                <a:rPr lang="en-US" altLang="zh-CN" sz="1200" b="1" dirty="0">
                  <a:latin typeface="+mn-ea"/>
                </a:rPr>
                <a:t>(</a:t>
              </a:r>
              <a:r>
                <a:rPr lang="zh-CN" altLang="en-US" sz="1200" b="1" dirty="0">
                  <a:latin typeface="+mn-ea"/>
                </a:rPr>
                <a:t>（</a:t>
              </a:r>
              <a:r>
                <a:rPr lang="en-US" altLang="zh-CN" sz="1200" b="1" dirty="0">
                  <a:latin typeface="+mn-ea"/>
                </a:rPr>
                <a:t>1843--1914</a:t>
              </a:r>
              <a:r>
                <a:rPr lang="zh-CN" altLang="en-US" sz="1200" b="1" dirty="0">
                  <a:latin typeface="+mn-ea"/>
                </a:rPr>
                <a:t>） </a:t>
              </a:r>
            </a:p>
          </p:txBody>
        </p:sp>
      </p:grpSp>
      <p:grpSp>
        <p:nvGrpSpPr>
          <p:cNvPr id="2" name="Group 6"/>
          <p:cNvGrpSpPr>
            <a:grpSpLocks/>
          </p:cNvGrpSpPr>
          <p:nvPr/>
        </p:nvGrpSpPr>
        <p:grpSpPr bwMode="auto">
          <a:xfrm>
            <a:off x="3275856" y="332656"/>
            <a:ext cx="1658004" cy="1296385"/>
            <a:chOff x="226" y="0"/>
            <a:chExt cx="1025" cy="1316"/>
          </a:xfrm>
        </p:grpSpPr>
        <p:pic>
          <p:nvPicPr>
            <p:cNvPr id="79879" name="Picture 7" descr="练习1"/>
            <p:cNvPicPr>
              <a:picLocks noChangeAspect="1" noChangeArrowheads="1"/>
            </p:cNvPicPr>
            <p:nvPr/>
          </p:nvPicPr>
          <p:blipFill>
            <a:blip r:embed="rId3" cstate="print"/>
            <a:srcRect/>
            <a:stretch>
              <a:fillRect/>
            </a:stretch>
          </p:blipFill>
          <p:spPr bwMode="auto">
            <a:xfrm>
              <a:off x="226" y="0"/>
              <a:ext cx="1025" cy="1316"/>
            </a:xfrm>
            <a:prstGeom prst="rect">
              <a:avLst/>
            </a:prstGeom>
            <a:noFill/>
            <a:ln w="9525">
              <a:noFill/>
              <a:miter lim="800000"/>
              <a:headEnd/>
              <a:tailEnd/>
            </a:ln>
          </p:spPr>
        </p:pic>
        <p:sp>
          <p:nvSpPr>
            <p:cNvPr id="79880" name="Rectangle 8" descr="信纸"/>
            <p:cNvSpPr>
              <a:spLocks noChangeArrowheads="1"/>
            </p:cNvSpPr>
            <p:nvPr/>
          </p:nvSpPr>
          <p:spPr bwMode="auto">
            <a:xfrm>
              <a:off x="449" y="219"/>
              <a:ext cx="611" cy="527"/>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Rectangle 6"/>
          <p:cNvSpPr>
            <a:spLocks noGrp="1" noChangeArrowheads="1"/>
          </p:cNvSpPr>
          <p:nvPr>
            <p:ph type="title"/>
          </p:nvPr>
        </p:nvSpPr>
        <p:spPr>
          <a:xfrm>
            <a:off x="381000" y="228600"/>
            <a:ext cx="8229600" cy="914400"/>
          </a:xfrm>
          <a:noFill/>
          <a:ln/>
        </p:spPr>
        <p:txBody>
          <a:bodyPr/>
          <a:lstStyle/>
          <a:p>
            <a:r>
              <a:rPr lang="zh-CN" altLang="en-US" b="1" dirty="0"/>
              <a:t>（</a:t>
            </a:r>
            <a:r>
              <a:rPr lang="en-US" altLang="zh-CN" b="1" dirty="0"/>
              <a:t>2</a:t>
            </a:r>
            <a:r>
              <a:rPr lang="zh-CN" altLang="en-US" b="1" dirty="0"/>
              <a:t>）洋务运动对外具有依赖性</a:t>
            </a:r>
          </a:p>
        </p:txBody>
      </p:sp>
      <p:sp>
        <p:nvSpPr>
          <p:cNvPr id="80898" name="Rectangle 2"/>
          <p:cNvSpPr>
            <a:spLocks noGrp="1" noChangeArrowheads="1"/>
          </p:cNvSpPr>
          <p:nvPr>
            <p:ph sz="quarter" idx="1"/>
          </p:nvPr>
        </p:nvSpPr>
        <p:spPr>
          <a:xfrm>
            <a:off x="755576" y="2276872"/>
            <a:ext cx="3096344" cy="3888432"/>
          </a:xfrm>
          <a:solidFill>
            <a:srgbClr val="FFFFFF"/>
          </a:solidFill>
        </p:spPr>
        <p:txBody>
          <a:bodyPr>
            <a:normAutofit/>
          </a:bodyPr>
          <a:lstStyle/>
          <a:p>
            <a:pPr>
              <a:lnSpc>
                <a:spcPct val="90000"/>
              </a:lnSpc>
            </a:pPr>
            <a:r>
              <a:rPr lang="zh-CN" altLang="en-US" sz="2400" b="1" dirty="0" smtClean="0"/>
              <a:t>洋务派官员一再主张对外“和戎”，兴办企业一切仰赖外国，他们企图以来外国来达到“自强”“求富”的目的，无异于与虎谋皮。</a:t>
            </a:r>
            <a:endParaRPr lang="zh-CN" altLang="en-US" sz="2400" b="1" dirty="0"/>
          </a:p>
        </p:txBody>
      </p:sp>
      <p:pic>
        <p:nvPicPr>
          <p:cNvPr id="106500" name="Picture 4" descr="https://timgsa.baidu.com/timg?image&amp;quality=80&amp;size=b9999_10000&amp;sec=1539616252556&amp;di=75a37534edd55a579512904be6df7bb5&amp;imgtype=0&amp;src=http%3A%2F%2Fs13.sinaimg.cn%2Fmiddle%2F5c65e0fa458cb32be633c%26690"/>
          <p:cNvPicPr>
            <a:picLocks noChangeAspect="1" noChangeArrowheads="1"/>
          </p:cNvPicPr>
          <p:nvPr/>
        </p:nvPicPr>
        <p:blipFill>
          <a:blip r:embed="rId2" cstate="print"/>
          <a:srcRect/>
          <a:stretch>
            <a:fillRect/>
          </a:stretch>
        </p:blipFill>
        <p:spPr bwMode="auto">
          <a:xfrm>
            <a:off x="4499992" y="2060848"/>
            <a:ext cx="3857629" cy="3312368"/>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sz="quarter" idx="1"/>
          </p:nvPr>
        </p:nvSpPr>
        <p:spPr>
          <a:xfrm>
            <a:off x="323528" y="2276872"/>
            <a:ext cx="5391472" cy="2786608"/>
          </a:xfrm>
          <a:solidFill>
            <a:srgbClr val="FFFFFF"/>
          </a:solidFill>
        </p:spPr>
        <p:txBody>
          <a:bodyPr>
            <a:normAutofit/>
          </a:bodyPr>
          <a:lstStyle/>
          <a:p>
            <a:pPr>
              <a:lnSpc>
                <a:spcPct val="90000"/>
              </a:lnSpc>
            </a:pPr>
            <a:r>
              <a:rPr lang="zh-CN" altLang="en-US" sz="2400" b="1" dirty="0"/>
              <a:t>“大炮皆系上海制造局自造 ， 多系旧式前膛，或间有后膛者，亦甚小甚旧</a:t>
            </a:r>
            <a:r>
              <a:rPr lang="en-US" altLang="zh-CN" sz="2400" b="1" dirty="0"/>
              <a:t>……</a:t>
            </a:r>
            <a:r>
              <a:rPr lang="zh-CN" altLang="en-US" sz="2400" b="1" dirty="0"/>
              <a:t>试造之炮，炮身不长，机器不灵，施放过迟，一点钟止能放七八炮</a:t>
            </a:r>
            <a:r>
              <a:rPr lang="en-US" altLang="zh-CN" sz="2400" b="1" dirty="0"/>
              <a:t>……</a:t>
            </a:r>
            <a:r>
              <a:rPr lang="zh-CN" altLang="en-US" sz="2400" b="1" dirty="0"/>
              <a:t>若外洋克虏伯二十一生、二十四生等巨炮，并无一尊。 ”</a:t>
            </a:r>
          </a:p>
          <a:p>
            <a:pPr>
              <a:lnSpc>
                <a:spcPct val="90000"/>
              </a:lnSpc>
            </a:pPr>
            <a:r>
              <a:rPr lang="en-US" altLang="zh-CN" sz="2400" b="1" dirty="0"/>
              <a:t>             </a:t>
            </a:r>
            <a:r>
              <a:rPr lang="en-US" altLang="zh-CN" sz="2400" b="1" dirty="0" smtClean="0"/>
              <a:t>               ----</a:t>
            </a:r>
            <a:r>
              <a:rPr lang="zh-CN" altLang="en-US" sz="2400" b="1" dirty="0" smtClean="0"/>
              <a:t>张之</a:t>
            </a:r>
            <a:r>
              <a:rPr lang="zh-CN" altLang="en-US" sz="2400" b="1" dirty="0"/>
              <a:t>洞</a:t>
            </a:r>
          </a:p>
        </p:txBody>
      </p:sp>
      <p:grpSp>
        <p:nvGrpSpPr>
          <p:cNvPr id="2" name="Group 3"/>
          <p:cNvGrpSpPr>
            <a:grpSpLocks/>
          </p:cNvGrpSpPr>
          <p:nvPr/>
        </p:nvGrpSpPr>
        <p:grpSpPr bwMode="auto">
          <a:xfrm>
            <a:off x="971600" y="476672"/>
            <a:ext cx="1656897" cy="1295400"/>
            <a:chOff x="123" y="-73"/>
            <a:chExt cx="1024" cy="1315"/>
          </a:xfrm>
        </p:grpSpPr>
        <p:pic>
          <p:nvPicPr>
            <p:cNvPr id="80900" name="Picture 4" descr="练习1"/>
            <p:cNvPicPr>
              <a:picLocks noChangeAspect="1" noChangeArrowheads="1"/>
            </p:cNvPicPr>
            <p:nvPr/>
          </p:nvPicPr>
          <p:blipFill>
            <a:blip r:embed="rId2" cstate="print"/>
            <a:srcRect/>
            <a:stretch>
              <a:fillRect/>
            </a:stretch>
          </p:blipFill>
          <p:spPr bwMode="auto">
            <a:xfrm>
              <a:off x="123" y="-73"/>
              <a:ext cx="1024" cy="1315"/>
            </a:xfrm>
            <a:prstGeom prst="rect">
              <a:avLst/>
            </a:prstGeom>
            <a:noFill/>
            <a:ln w="9525">
              <a:noFill/>
              <a:miter lim="800000"/>
              <a:headEnd/>
              <a:tailEnd/>
            </a:ln>
          </p:spPr>
        </p:pic>
        <p:sp>
          <p:nvSpPr>
            <p:cNvPr id="80901" name="Rectangle 5" descr="信纸"/>
            <p:cNvSpPr>
              <a:spLocks noChangeArrowheads="1"/>
            </p:cNvSpPr>
            <p:nvPr/>
          </p:nvSpPr>
          <p:spPr bwMode="auto">
            <a:xfrm>
              <a:off x="329" y="219"/>
              <a:ext cx="617" cy="527"/>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
        <p:nvSpPr>
          <p:cNvPr id="80903" name="Rectangle 7"/>
          <p:cNvSpPr>
            <a:spLocks noChangeArrowheads="1"/>
          </p:cNvSpPr>
          <p:nvPr/>
        </p:nvSpPr>
        <p:spPr bwMode="auto">
          <a:xfrm>
            <a:off x="5715000" y="5105400"/>
            <a:ext cx="3276600" cy="762000"/>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endParaRPr lang="zh-CN" altLang="en-US" b="1"/>
          </a:p>
        </p:txBody>
      </p:sp>
      <p:grpSp>
        <p:nvGrpSpPr>
          <p:cNvPr id="3" name="组合 9"/>
          <p:cNvGrpSpPr/>
          <p:nvPr/>
        </p:nvGrpSpPr>
        <p:grpSpPr>
          <a:xfrm>
            <a:off x="5943600" y="1752600"/>
            <a:ext cx="2519363" cy="3249543"/>
            <a:chOff x="5943600" y="1752600"/>
            <a:chExt cx="2519363" cy="3249543"/>
          </a:xfrm>
        </p:grpSpPr>
        <p:pic>
          <p:nvPicPr>
            <p:cNvPr id="80907" name="Picture 11" descr="d0526df01cae6695a50f5243"/>
            <p:cNvPicPr>
              <a:picLocks noChangeAspect="1" noChangeArrowheads="1"/>
            </p:cNvPicPr>
            <p:nvPr/>
          </p:nvPicPr>
          <p:blipFill>
            <a:blip r:embed="rId3" cstate="print"/>
            <a:srcRect/>
            <a:stretch>
              <a:fillRect/>
            </a:stretch>
          </p:blipFill>
          <p:spPr bwMode="auto">
            <a:xfrm>
              <a:off x="5943600" y="1752600"/>
              <a:ext cx="2519363" cy="2895600"/>
            </a:xfrm>
            <a:prstGeom prst="rect">
              <a:avLst/>
            </a:prstGeom>
            <a:noFill/>
            <a:ln w="9525">
              <a:noFill/>
              <a:miter lim="800000"/>
              <a:headEnd/>
              <a:tailEnd/>
            </a:ln>
          </p:spPr>
        </p:pic>
        <p:sp>
          <p:nvSpPr>
            <p:cNvPr id="80908" name="Rectangle 12"/>
            <p:cNvSpPr>
              <a:spLocks noChangeArrowheads="1"/>
            </p:cNvSpPr>
            <p:nvPr/>
          </p:nvSpPr>
          <p:spPr bwMode="auto">
            <a:xfrm>
              <a:off x="6372200" y="4725144"/>
              <a:ext cx="1742785" cy="276999"/>
            </a:xfrm>
            <a:prstGeom prst="rect">
              <a:avLst/>
            </a:prstGeom>
            <a:noFill/>
            <a:ln w="9525">
              <a:noFill/>
              <a:miter lim="800000"/>
              <a:headEnd/>
              <a:tailEnd/>
            </a:ln>
            <a:effectLst/>
          </p:spPr>
          <p:txBody>
            <a:bodyPr wrap="none" anchor="ctr">
              <a:spAutoFit/>
            </a:bodyPr>
            <a:lstStyle/>
            <a:p>
              <a:r>
                <a:rPr lang="zh-CN" altLang="en-US" sz="1200" b="1" dirty="0"/>
                <a:t>张之洞（</a:t>
              </a:r>
              <a:r>
                <a:rPr lang="en-US" altLang="zh-CN" sz="1200" b="1" dirty="0"/>
                <a:t>1837--1909</a:t>
              </a:r>
              <a:r>
                <a:rPr lang="zh-CN" altLang="en-US" sz="1200" b="1" dirty="0"/>
                <a:t>） </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title"/>
          </p:nvPr>
        </p:nvSpPr>
        <p:spPr>
          <a:xfrm>
            <a:off x="251520" y="188640"/>
            <a:ext cx="8229600" cy="1139825"/>
          </a:xfrm>
        </p:spPr>
        <p:txBody>
          <a:bodyPr/>
          <a:lstStyle/>
          <a:p>
            <a:r>
              <a:rPr lang="zh-CN" altLang="en-US" sz="3800" b="1" dirty="0"/>
              <a:t>（</a:t>
            </a:r>
            <a:r>
              <a:rPr lang="en-US" altLang="zh-CN" sz="3800" b="1" dirty="0"/>
              <a:t>3</a:t>
            </a:r>
            <a:r>
              <a:rPr lang="zh-CN" altLang="en-US" sz="3800" b="1" dirty="0"/>
              <a:t>）洋务运动的管理具有腐朽性</a:t>
            </a:r>
          </a:p>
        </p:txBody>
      </p:sp>
      <p:sp>
        <p:nvSpPr>
          <p:cNvPr id="81922" name="Rectangle 2"/>
          <p:cNvSpPr>
            <a:spLocks noGrp="1" noChangeArrowheads="1"/>
          </p:cNvSpPr>
          <p:nvPr>
            <p:ph sz="quarter" idx="1"/>
          </p:nvPr>
        </p:nvSpPr>
        <p:spPr>
          <a:xfrm>
            <a:off x="467544" y="1844824"/>
            <a:ext cx="3384376" cy="4030960"/>
          </a:xfrm>
          <a:solidFill>
            <a:srgbClr val="FFFFFF"/>
          </a:solidFill>
        </p:spPr>
        <p:txBody>
          <a:bodyPr>
            <a:normAutofit/>
          </a:bodyPr>
          <a:lstStyle/>
          <a:p>
            <a:pPr>
              <a:lnSpc>
                <a:spcPct val="80000"/>
              </a:lnSpc>
            </a:pPr>
            <a:r>
              <a:rPr lang="zh-CN" altLang="en-US" sz="2800" b="1" dirty="0"/>
              <a:t>①</a:t>
            </a:r>
            <a:r>
              <a:rPr lang="zh-CN" altLang="en-US" sz="2400" b="1" dirty="0"/>
              <a:t>军事工业完全由官方控制，民用企业大多也是政府“派大员，用人理财悉听调度”，商人没有多少发言权。</a:t>
            </a:r>
          </a:p>
          <a:p>
            <a:pPr>
              <a:lnSpc>
                <a:spcPct val="80000"/>
              </a:lnSpc>
            </a:pPr>
            <a:r>
              <a:rPr lang="zh-CN" altLang="en-US" sz="2400" b="1" dirty="0"/>
              <a:t>②企业内部及其腐败，充斥着营私舞弊、贪污受贿、挥霍浪费等官场恶习</a:t>
            </a:r>
            <a:r>
              <a:rPr lang="zh-CN" altLang="en-US" sz="2800" b="1" dirty="0"/>
              <a:t>。</a:t>
            </a:r>
          </a:p>
        </p:txBody>
      </p:sp>
      <p:grpSp>
        <p:nvGrpSpPr>
          <p:cNvPr id="6" name="组合 5"/>
          <p:cNvGrpSpPr/>
          <p:nvPr/>
        </p:nvGrpSpPr>
        <p:grpSpPr>
          <a:xfrm>
            <a:off x="4267200" y="2286000"/>
            <a:ext cx="4286250" cy="3193048"/>
            <a:chOff x="4267200" y="2286000"/>
            <a:chExt cx="4286250" cy="3193048"/>
          </a:xfrm>
        </p:grpSpPr>
        <p:pic>
          <p:nvPicPr>
            <p:cNvPr id="81924" name="Picture 4" descr="11325108_0"/>
            <p:cNvPicPr>
              <a:picLocks noChangeAspect="1" noChangeArrowheads="1"/>
            </p:cNvPicPr>
            <p:nvPr/>
          </p:nvPicPr>
          <p:blipFill>
            <a:blip r:embed="rId2" cstate="print"/>
            <a:srcRect/>
            <a:stretch>
              <a:fillRect/>
            </a:stretch>
          </p:blipFill>
          <p:spPr bwMode="auto">
            <a:xfrm>
              <a:off x="4267200" y="2286000"/>
              <a:ext cx="4286250" cy="2800350"/>
            </a:xfrm>
            <a:prstGeom prst="rect">
              <a:avLst/>
            </a:prstGeom>
            <a:noFill/>
            <a:ln w="9525">
              <a:noFill/>
              <a:miter lim="800000"/>
              <a:headEnd/>
              <a:tailEnd/>
            </a:ln>
          </p:spPr>
        </p:pic>
        <p:sp>
          <p:nvSpPr>
            <p:cNvPr id="81925" name="Rectangle 5"/>
            <p:cNvSpPr>
              <a:spLocks noChangeArrowheads="1"/>
            </p:cNvSpPr>
            <p:nvPr/>
          </p:nvSpPr>
          <p:spPr bwMode="auto">
            <a:xfrm>
              <a:off x="5364088" y="5202049"/>
              <a:ext cx="1782860" cy="276999"/>
            </a:xfrm>
            <a:prstGeom prst="rect">
              <a:avLst/>
            </a:prstGeom>
            <a:noFill/>
            <a:ln w="9525">
              <a:noFill/>
              <a:miter lim="800000"/>
              <a:headEnd/>
              <a:tailEnd/>
            </a:ln>
            <a:effectLst/>
          </p:spPr>
          <p:txBody>
            <a:bodyPr wrap="none" anchor="ctr">
              <a:spAutoFit/>
            </a:bodyPr>
            <a:lstStyle/>
            <a:p>
              <a:r>
                <a:rPr lang="en-US" altLang="zh-CN" sz="1200" b="1" dirty="0"/>
                <a:t>1890</a:t>
              </a:r>
              <a:r>
                <a:rPr lang="zh-CN" altLang="en-US" sz="1200" b="1" dirty="0"/>
                <a:t>年诞生的汉阳铁厂 </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043608" y="260648"/>
            <a:ext cx="5410200" cy="838200"/>
          </a:xfrm>
        </p:spPr>
        <p:txBody>
          <a:bodyPr/>
          <a:lstStyle/>
          <a:p>
            <a:pPr marL="1117600" indent="-1117600"/>
            <a:r>
              <a:rPr lang="zh-CN" altLang="en-US" sz="4400" b="1" dirty="0">
                <a:solidFill>
                  <a:schemeClr val="tx1"/>
                </a:solidFill>
                <a:ea typeface="隶书" pitchFamily="49" charset="-122"/>
              </a:rPr>
              <a:t>裱糊的</a:t>
            </a:r>
            <a:r>
              <a:rPr lang="zh-CN" altLang="en-US" sz="4400" b="1" dirty="0">
                <a:solidFill>
                  <a:schemeClr val="tx1"/>
                </a:solidFill>
                <a:latin typeface="Arial"/>
                <a:ea typeface="隶书" pitchFamily="49" charset="-122"/>
              </a:rPr>
              <a:t>“</a:t>
            </a:r>
            <a:r>
              <a:rPr lang="zh-CN" altLang="en-US" sz="4400" b="1" dirty="0">
                <a:solidFill>
                  <a:schemeClr val="tx1"/>
                </a:solidFill>
                <a:ea typeface="隶书" pitchFamily="49" charset="-122"/>
              </a:rPr>
              <a:t>自强</a:t>
            </a:r>
            <a:r>
              <a:rPr lang="zh-CN" altLang="en-US" sz="4400" b="1" dirty="0">
                <a:solidFill>
                  <a:schemeClr val="tx1"/>
                </a:solidFill>
                <a:latin typeface="Arial"/>
                <a:ea typeface="隶书" pitchFamily="49" charset="-122"/>
              </a:rPr>
              <a:t>”</a:t>
            </a:r>
            <a:r>
              <a:rPr lang="zh-CN" altLang="en-US" dirty="0"/>
              <a:t> </a:t>
            </a:r>
            <a:endParaRPr lang="zh-CN" altLang="en-US" sz="2500" b="1" dirty="0">
              <a:solidFill>
                <a:srgbClr val="FF9900"/>
              </a:solidFill>
            </a:endParaRPr>
          </a:p>
        </p:txBody>
      </p:sp>
      <p:sp>
        <p:nvSpPr>
          <p:cNvPr id="83971" name="Text Box 3"/>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83972" name="Text Box 4"/>
          <p:cNvSpPr txBox="1">
            <a:spLocks noChangeArrowheads="1"/>
          </p:cNvSpPr>
          <p:nvPr/>
        </p:nvSpPr>
        <p:spPr bwMode="auto">
          <a:xfrm>
            <a:off x="4067944" y="2060848"/>
            <a:ext cx="4609728" cy="3385542"/>
          </a:xfrm>
          <a:prstGeom prst="rect">
            <a:avLst/>
          </a:prstGeom>
          <a:solidFill>
            <a:schemeClr val="bg1"/>
          </a:solidFill>
          <a:ln/>
          <a:effectLst/>
        </p:spPr>
        <p:txBody>
          <a:bodyPr wrap="square">
            <a:spAutoFit/>
          </a:bodyPr>
          <a:lstStyle/>
          <a:p>
            <a:pPr>
              <a:spcBef>
                <a:spcPct val="50000"/>
              </a:spcBef>
            </a:pPr>
            <a:r>
              <a:rPr lang="zh-CN" altLang="en-US" sz="2800" b="1" dirty="0">
                <a:solidFill>
                  <a:schemeClr val="tx2"/>
                </a:solidFill>
                <a:ea typeface="隶书" pitchFamily="49" charset="-122"/>
              </a:rPr>
              <a:t>  　</a:t>
            </a:r>
            <a:r>
              <a:rPr lang="zh-CN" altLang="en-US" b="1" dirty="0"/>
              <a:t>“我办了一辈子的事，练兵也，海军也，都是纸糊的老虎，何尝能实在放手办理？不过勉强涂饰，虚有其表，不揭破犹可敷衍一时。如一间破屋，由裱糊匠东补西贴，居然成一净室，虽明知为纸片糊裱，然究竟决不定里面是何等材料，即有小风小雨，打成几个窟窿，随时补葺，亦可支吾对付。乃必欲爽手扯破，又未预备何种修葺材料，何种改造方式，自然真相破露，不可收拾，但裱糊匠又何术能负其责？”</a:t>
            </a:r>
            <a:br>
              <a:rPr lang="zh-CN" altLang="en-US" b="1" dirty="0"/>
            </a:br>
            <a:r>
              <a:rPr lang="zh-CN" altLang="en-US" sz="2400" b="1" dirty="0">
                <a:latin typeface="黑体" pitchFamily="49" charset="-122"/>
                <a:ea typeface="黑体" pitchFamily="49" charset="-122"/>
              </a:rPr>
              <a:t>         </a:t>
            </a:r>
            <a:r>
              <a:rPr lang="en-US" altLang="zh-CN" sz="2000" b="1" dirty="0" smtClean="0">
                <a:latin typeface="+mn-ea"/>
              </a:rPr>
              <a:t>----</a:t>
            </a:r>
            <a:r>
              <a:rPr lang="zh-CN" altLang="en-US" sz="2000" b="1" dirty="0" smtClean="0">
                <a:latin typeface="+mn-ea"/>
              </a:rPr>
              <a:t>李鸿章</a:t>
            </a:r>
            <a:r>
              <a:rPr lang="zh-CN" altLang="en-US" sz="2000" b="1" dirty="0">
                <a:latin typeface="+mn-ea"/>
              </a:rPr>
              <a:t>（</a:t>
            </a:r>
            <a:r>
              <a:rPr lang="en-US" altLang="zh-CN" sz="2000" b="1" dirty="0">
                <a:latin typeface="+mn-ea"/>
              </a:rPr>
              <a:t>1823--1901</a:t>
            </a:r>
            <a:r>
              <a:rPr lang="zh-CN" altLang="en-US" sz="2000" b="1" dirty="0">
                <a:latin typeface="+mn-ea"/>
              </a:rPr>
              <a:t>） </a:t>
            </a:r>
          </a:p>
        </p:txBody>
      </p:sp>
      <p:pic>
        <p:nvPicPr>
          <p:cNvPr id="102402" name="Picture 2" descr="http://p0.qhimgs4.com/t01ec526b883a103d87.jpg"/>
          <p:cNvPicPr>
            <a:picLocks noChangeAspect="1" noChangeArrowheads="1"/>
          </p:cNvPicPr>
          <p:nvPr/>
        </p:nvPicPr>
        <p:blipFill>
          <a:blip r:embed="rId2" cstate="print"/>
          <a:srcRect/>
          <a:stretch>
            <a:fillRect/>
          </a:stretch>
        </p:blipFill>
        <p:spPr bwMode="auto">
          <a:xfrm>
            <a:off x="179512" y="2060848"/>
            <a:ext cx="3530773" cy="264147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1000" fill="hold"/>
                                        <p:tgtEl>
                                          <p:spTgt spid="83972"/>
                                        </p:tgtEl>
                                        <p:attrNameLst>
                                          <p:attrName>ppt_w</p:attrName>
                                        </p:attrNameLst>
                                      </p:cBhvr>
                                      <p:tavLst>
                                        <p:tav tm="0">
                                          <p:val>
                                            <p:strVal val="#ppt_w+.3"/>
                                          </p:val>
                                        </p:tav>
                                        <p:tav tm="100000">
                                          <p:val>
                                            <p:strVal val="#ppt_w"/>
                                          </p:val>
                                        </p:tav>
                                      </p:tavLst>
                                    </p:anim>
                                    <p:anim calcmode="lin" valueType="num">
                                      <p:cBhvr>
                                        <p:cTn id="8" dur="1000" fill="hold"/>
                                        <p:tgtEl>
                                          <p:spTgt spid="83972"/>
                                        </p:tgtEl>
                                        <p:attrNameLst>
                                          <p:attrName>ppt_h</p:attrName>
                                        </p:attrNameLst>
                                      </p:cBhvr>
                                      <p:tavLst>
                                        <p:tav tm="0">
                                          <p:val>
                                            <p:strVal val="#ppt_h"/>
                                          </p:val>
                                        </p:tav>
                                        <p:tav tm="100000">
                                          <p:val>
                                            <p:strVal val="#ppt_h"/>
                                          </p:val>
                                        </p:tav>
                                      </p:tavLst>
                                    </p:anim>
                                    <p:animEffect transition="in" filter="fade">
                                      <p:cBhvr>
                                        <p:cTn id="9" dur="10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赫德日记"/>
          <p:cNvPicPr>
            <a:picLocks noChangeAspect="1" noChangeArrowheads="1"/>
          </p:cNvPicPr>
          <p:nvPr/>
        </p:nvPicPr>
        <p:blipFill>
          <a:blip r:embed="rId2" cstate="print"/>
          <a:srcRect/>
          <a:stretch>
            <a:fillRect/>
          </a:stretch>
        </p:blipFill>
        <p:spPr bwMode="auto">
          <a:xfrm>
            <a:off x="6948264" y="116632"/>
            <a:ext cx="2016224" cy="2918219"/>
          </a:xfrm>
          <a:prstGeom prst="rect">
            <a:avLst/>
          </a:prstGeom>
          <a:noFill/>
        </p:spPr>
      </p:pic>
      <p:sp>
        <p:nvSpPr>
          <p:cNvPr id="7" name="云形标注 6"/>
          <p:cNvSpPr/>
          <p:nvPr/>
        </p:nvSpPr>
        <p:spPr>
          <a:xfrm>
            <a:off x="3635896" y="2852936"/>
            <a:ext cx="4320480" cy="3384376"/>
          </a:xfrm>
          <a:prstGeom prst="cloudCallout">
            <a:avLst>
              <a:gd name="adj1" fmla="val -92119"/>
              <a:gd name="adj2" fmla="val -916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02060"/>
                </a:solidFill>
              </a:rPr>
              <a:t>“恐怕中国今日离真正的改革还很远。这个硕大无朋的巨人，有时忽然跳起，哈欠伸腰，我们以为他醒了，准备看他做一番伟大事业。但是过了一阵，却看见他又坐了下来，喝一口茶，燃起烟袋，打个哈欠，又朦胧的睡着了。”</a:t>
            </a:r>
            <a:r>
              <a:rPr lang="en-US" altLang="zh-CN" b="1" dirty="0" smtClean="0">
                <a:solidFill>
                  <a:srgbClr val="002060"/>
                </a:solidFill>
              </a:rPr>
              <a:t>----</a:t>
            </a:r>
            <a:r>
              <a:rPr lang="zh-CN" altLang="en-US" b="1" dirty="0" smtClean="0">
                <a:solidFill>
                  <a:srgbClr val="002060"/>
                </a:solidFill>
              </a:rPr>
              <a:t> 英籍大清海关总税务司赫德给好友金登干的信</a:t>
            </a:r>
            <a:endParaRPr lang="zh-CN" altLang="en-US" b="1" dirty="0">
              <a:solidFill>
                <a:srgbClr val="002060"/>
              </a:solidFill>
            </a:endParaRPr>
          </a:p>
        </p:txBody>
      </p:sp>
      <p:grpSp>
        <p:nvGrpSpPr>
          <p:cNvPr id="6" name="组合 5"/>
          <p:cNvGrpSpPr/>
          <p:nvPr/>
        </p:nvGrpSpPr>
        <p:grpSpPr>
          <a:xfrm>
            <a:off x="251520" y="332656"/>
            <a:ext cx="2160240" cy="2941295"/>
            <a:chOff x="251520" y="332656"/>
            <a:chExt cx="2160240" cy="2941295"/>
          </a:xfrm>
        </p:grpSpPr>
        <p:pic>
          <p:nvPicPr>
            <p:cNvPr id="184324" name="Picture 4" descr="赫德"/>
            <p:cNvPicPr>
              <a:picLocks noChangeAspect="1" noChangeArrowheads="1"/>
            </p:cNvPicPr>
            <p:nvPr/>
          </p:nvPicPr>
          <p:blipFill>
            <a:blip r:embed="rId3" cstate="print"/>
            <a:srcRect/>
            <a:stretch>
              <a:fillRect/>
            </a:stretch>
          </p:blipFill>
          <p:spPr bwMode="auto">
            <a:xfrm>
              <a:off x="251520" y="332656"/>
              <a:ext cx="2160240" cy="2625706"/>
            </a:xfrm>
            <a:prstGeom prst="rect">
              <a:avLst/>
            </a:prstGeom>
            <a:noFill/>
          </p:spPr>
        </p:pic>
        <p:sp>
          <p:nvSpPr>
            <p:cNvPr id="9" name="矩形 8"/>
            <p:cNvSpPr/>
            <p:nvPr/>
          </p:nvSpPr>
          <p:spPr>
            <a:xfrm>
              <a:off x="467544" y="2996952"/>
              <a:ext cx="1512168" cy="276999"/>
            </a:xfrm>
            <a:prstGeom prst="rect">
              <a:avLst/>
            </a:prstGeom>
          </p:spPr>
          <p:txBody>
            <a:bodyPr wrap="square">
              <a:spAutoFit/>
            </a:bodyPr>
            <a:lstStyle/>
            <a:p>
              <a:r>
                <a:rPr lang="zh-CN" altLang="en-US" sz="1200" b="1" dirty="0" smtClean="0"/>
                <a:t>赫德（</a:t>
              </a:r>
              <a:r>
                <a:rPr lang="en-US" altLang="zh-CN" sz="1200" b="1" dirty="0" smtClean="0"/>
                <a:t>1835--1911</a:t>
              </a:r>
              <a:r>
                <a:rPr lang="zh-CN" altLang="en-US" sz="1200" b="1" dirty="0" smtClean="0"/>
                <a:t>）</a:t>
              </a:r>
              <a:endParaRPr lang="zh-CN" altLang="en-US" sz="1200" b="1" dirty="0"/>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p1.so.qhmsg.com/bdr/_240_/t015eabff6bf657b606.jpg"/>
          <p:cNvPicPr>
            <a:picLocks noChangeAspect="1" noChangeArrowheads="1"/>
          </p:cNvPicPr>
          <p:nvPr/>
        </p:nvPicPr>
        <p:blipFill>
          <a:blip r:embed="rId2" cstate="print"/>
          <a:srcRect/>
          <a:stretch>
            <a:fillRect/>
          </a:stretch>
        </p:blipFill>
        <p:spPr bwMode="auto">
          <a:xfrm>
            <a:off x="6876256" y="980728"/>
            <a:ext cx="2154932" cy="2638692"/>
          </a:xfrm>
          <a:prstGeom prst="rect">
            <a:avLst/>
          </a:prstGeom>
          <a:noFill/>
        </p:spPr>
      </p:pic>
      <p:grpSp>
        <p:nvGrpSpPr>
          <p:cNvPr id="2" name="组合 8"/>
          <p:cNvGrpSpPr/>
          <p:nvPr/>
        </p:nvGrpSpPr>
        <p:grpSpPr>
          <a:xfrm>
            <a:off x="251520" y="2276872"/>
            <a:ext cx="4536504" cy="4248472"/>
            <a:chOff x="755576" y="2132856"/>
            <a:chExt cx="4536504" cy="3528392"/>
          </a:xfrm>
        </p:grpSpPr>
        <p:sp>
          <p:nvSpPr>
            <p:cNvPr id="6" name="云形标注 5"/>
            <p:cNvSpPr/>
            <p:nvPr/>
          </p:nvSpPr>
          <p:spPr>
            <a:xfrm>
              <a:off x="755576" y="2132856"/>
              <a:ext cx="4536504" cy="3528392"/>
            </a:xfrm>
            <a:prstGeom prst="cloudCallout">
              <a:avLst>
                <a:gd name="adj1" fmla="val 113834"/>
                <a:gd name="adj2" fmla="val -4407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75656" y="2564904"/>
              <a:ext cx="2952328" cy="400110"/>
            </a:xfrm>
            <a:prstGeom prst="rect">
              <a:avLst/>
            </a:prstGeom>
          </p:spPr>
          <p:txBody>
            <a:bodyPr wrap="square">
              <a:spAutoFit/>
            </a:bodyPr>
            <a:lstStyle/>
            <a:p>
              <a:pPr marL="274320" lvl="0" indent="-274320">
                <a:spcBef>
                  <a:spcPts val="580"/>
                </a:spcBef>
                <a:buClr>
                  <a:srgbClr val="D34817"/>
                </a:buClr>
                <a:buSzPct val="85000"/>
                <a:buFont typeface="Wingdings 2"/>
                <a:buChar char=""/>
              </a:pPr>
              <a:endParaRPr lang="zh-CN" altLang="en-US" sz="2000" b="1" dirty="0" smtClean="0">
                <a:solidFill>
                  <a:srgbClr val="002060"/>
                </a:solidFill>
                <a:latin typeface="华文新魏" pitchFamily="2" charset="-122"/>
                <a:ea typeface="华文新魏" pitchFamily="2" charset="-122"/>
              </a:endParaRPr>
            </a:p>
          </p:txBody>
        </p:sp>
      </p:grpSp>
      <p:sp>
        <p:nvSpPr>
          <p:cNvPr id="10" name="AutoShape 4"/>
          <p:cNvSpPr>
            <a:spLocks noChangeArrowheads="1"/>
          </p:cNvSpPr>
          <p:nvPr/>
        </p:nvSpPr>
        <p:spPr bwMode="auto">
          <a:xfrm>
            <a:off x="611560" y="548680"/>
            <a:ext cx="2952328" cy="1469469"/>
          </a:xfrm>
          <a:prstGeom prst="irregularSeal1">
            <a:avLst/>
          </a:prstGeom>
          <a:solidFill>
            <a:schemeClr val="tx1">
              <a:lumMod val="10000"/>
              <a:lumOff val="90000"/>
            </a:schemeClr>
          </a:solidFill>
          <a:ln w="12700">
            <a:solidFill>
              <a:srgbClr val="0000FF"/>
            </a:solidFill>
            <a:miter lim="800000"/>
            <a:headEnd/>
            <a:tailEnd/>
          </a:ln>
          <a:effectLst/>
        </p:spPr>
        <p:txBody>
          <a:bodyPr wrap="square" anchor="ctr">
            <a:spAutoFit/>
          </a:bodyPr>
          <a:lstStyle/>
          <a:p>
            <a:pPr algn="ctr" eaLnBrk="0" hangingPunct="0"/>
            <a:r>
              <a:rPr lang="zh-CN" altLang="en-US" sz="2800" b="1" dirty="0">
                <a:latin typeface="Times New Roman" pitchFamily="18" charset="0"/>
              </a:rPr>
              <a:t>评说</a:t>
            </a:r>
          </a:p>
        </p:txBody>
      </p:sp>
      <p:sp>
        <p:nvSpPr>
          <p:cNvPr id="8" name="矩形 7"/>
          <p:cNvSpPr/>
          <p:nvPr/>
        </p:nvSpPr>
        <p:spPr>
          <a:xfrm>
            <a:off x="1115616" y="2852936"/>
            <a:ext cx="3240360" cy="3416320"/>
          </a:xfrm>
          <a:prstGeom prst="rect">
            <a:avLst/>
          </a:prstGeom>
        </p:spPr>
        <p:txBody>
          <a:bodyPr wrap="square">
            <a:spAutoFit/>
          </a:bodyPr>
          <a:lstStyle/>
          <a:p>
            <a:pPr eaLnBrk="0" hangingPunct="0">
              <a:spcBef>
                <a:spcPct val="0"/>
              </a:spcBef>
            </a:pPr>
            <a:r>
              <a:rPr lang="zh-CN" altLang="en-US" sz="2400" b="1" dirty="0" smtClean="0">
                <a:solidFill>
                  <a:schemeClr val="tx2"/>
                </a:solidFill>
                <a:latin typeface="+mn-ea"/>
              </a:rPr>
              <a:t>①对外国资本主义的侵略有抵制，又有妥协、勾结</a:t>
            </a:r>
            <a:r>
              <a:rPr lang="en-US" altLang="zh-CN" sz="2400" b="1" dirty="0" smtClean="0">
                <a:solidFill>
                  <a:schemeClr val="tx2"/>
                </a:solidFill>
                <a:latin typeface="+mn-ea"/>
              </a:rPr>
              <a:t> </a:t>
            </a:r>
          </a:p>
          <a:p>
            <a:pPr eaLnBrk="0" hangingPunct="0">
              <a:spcBef>
                <a:spcPct val="0"/>
              </a:spcBef>
            </a:pPr>
            <a:r>
              <a:rPr lang="zh-CN" altLang="en-US" sz="2400" b="1" dirty="0" smtClean="0">
                <a:solidFill>
                  <a:schemeClr val="tx2"/>
                </a:solidFill>
                <a:latin typeface="+mn-ea"/>
              </a:rPr>
              <a:t>②对中国民族资本主义的发展有促进，又有压制、阻碍。</a:t>
            </a:r>
            <a:endParaRPr lang="en-US" altLang="zh-CN" sz="2400" b="1" dirty="0" smtClean="0">
              <a:solidFill>
                <a:schemeClr val="tx2"/>
              </a:solidFill>
              <a:latin typeface="+mn-ea"/>
            </a:endParaRPr>
          </a:p>
          <a:p>
            <a:pPr eaLnBrk="0" hangingPunct="0">
              <a:spcBef>
                <a:spcPct val="0"/>
              </a:spcBef>
            </a:pPr>
            <a:r>
              <a:rPr lang="zh-CN" altLang="en-US" sz="2400" b="1" dirty="0" smtClean="0">
                <a:solidFill>
                  <a:schemeClr val="tx2"/>
                </a:solidFill>
                <a:latin typeface="+mn-ea"/>
              </a:rPr>
              <a:t>③冲击封建思想文化观念，又没能突破封建体制束缚。</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sz="quarter" idx="1"/>
          </p:nvPr>
        </p:nvSpPr>
        <p:spPr>
          <a:xfrm>
            <a:off x="4648200" y="1752600"/>
            <a:ext cx="3810000" cy="4114800"/>
          </a:xfrm>
          <a:solidFill>
            <a:srgbClr val="FFFFFF"/>
          </a:solidFill>
        </p:spPr>
        <p:txBody>
          <a:bodyPr/>
          <a:lstStyle/>
          <a:p>
            <a:pPr>
              <a:lnSpc>
                <a:spcPct val="90000"/>
              </a:lnSpc>
            </a:pPr>
            <a:r>
              <a:rPr lang="zh-CN" altLang="en-US" sz="3200" b="1">
                <a:ea typeface="华文新魏" pitchFamily="2" charset="-122"/>
              </a:rPr>
              <a:t>洋务运动失败说明，地主阶级洋务派只在经济上引进西法、而在政治上固守成法，这是行不通的。争取民族独立和人民解放，必须反帝反封建。</a:t>
            </a:r>
          </a:p>
        </p:txBody>
      </p:sp>
      <p:grpSp>
        <p:nvGrpSpPr>
          <p:cNvPr id="6" name="组合 5"/>
          <p:cNvGrpSpPr/>
          <p:nvPr/>
        </p:nvGrpSpPr>
        <p:grpSpPr>
          <a:xfrm>
            <a:off x="395536" y="404973"/>
            <a:ext cx="3744416" cy="3024336"/>
            <a:chOff x="395536" y="404973"/>
            <a:chExt cx="3744416" cy="3024336"/>
          </a:xfrm>
        </p:grpSpPr>
        <p:graphicFrame>
          <p:nvGraphicFramePr>
            <p:cNvPr id="84996" name="Object 4">
              <a:hlinkClick r:id="rId3" action="ppaction://hlinksldjump"/>
            </p:cNvPr>
            <p:cNvGraphicFramePr>
              <a:graphicFrameLocks noChangeAspect="1"/>
            </p:cNvGraphicFramePr>
            <p:nvPr/>
          </p:nvGraphicFramePr>
          <p:xfrm>
            <a:off x="395536" y="404973"/>
            <a:ext cx="2197848" cy="3024336"/>
          </p:xfrm>
          <a:graphic>
            <a:graphicData uri="http://schemas.openxmlformats.org/presentationml/2006/ole">
              <p:oleObj spid="_x0000_s51202" r:id="rId4" imgW="1514686" imgH="2219635" progId="PBrush">
                <p:embed/>
              </p:oleObj>
            </a:graphicData>
          </a:graphic>
        </p:graphicFrame>
        <p:sp>
          <p:nvSpPr>
            <p:cNvPr id="84997" name="AutoShape 5"/>
            <p:cNvSpPr>
              <a:spLocks noChangeArrowheads="1"/>
            </p:cNvSpPr>
            <p:nvPr/>
          </p:nvSpPr>
          <p:spPr bwMode="auto">
            <a:xfrm>
              <a:off x="2268641" y="1443088"/>
              <a:ext cx="1871311" cy="1469469"/>
            </a:xfrm>
            <a:prstGeom prst="irregularSeal1">
              <a:avLst/>
            </a:prstGeom>
            <a:solidFill>
              <a:schemeClr val="bg1"/>
            </a:solidFill>
            <a:ln w="12700">
              <a:solidFill>
                <a:srgbClr val="0000FF"/>
              </a:solidFill>
              <a:miter lim="800000"/>
              <a:headEnd/>
              <a:tailEnd/>
            </a:ln>
            <a:effectLst/>
          </p:spPr>
          <p:txBody>
            <a:bodyPr anchor="ctr">
              <a:spAutoFit/>
            </a:bodyPr>
            <a:lstStyle/>
            <a:p>
              <a:pPr algn="ctr" eaLnBrk="0" hangingPunct="0"/>
              <a:r>
                <a:rPr lang="zh-CN" altLang="en-US" sz="2800" b="1" dirty="0">
                  <a:latin typeface="Times New Roman" pitchFamily="18" charset="0"/>
                </a:rPr>
                <a:t>启示</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sz="quarter" idx="1"/>
          </p:nvPr>
        </p:nvSpPr>
        <p:spPr>
          <a:xfrm>
            <a:off x="539552" y="4509120"/>
            <a:ext cx="8280920" cy="1663080"/>
          </a:xfrm>
          <a:solidFill>
            <a:srgbClr val="FFFFFF"/>
          </a:solidFill>
        </p:spPr>
        <p:txBody>
          <a:bodyPr>
            <a:noAutofit/>
          </a:bodyPr>
          <a:lstStyle/>
          <a:p>
            <a:r>
              <a:rPr lang="zh-CN" altLang="en-US" sz="2400" b="1" dirty="0">
                <a:latin typeface="+mn-ea"/>
              </a:rPr>
              <a:t>“民之财尽矣，民之苦极矣！我等仁人义士，触目伤心，能不将各府、州、县之贼官狼吏尽行除灭，救民于水火之中也！”                   </a:t>
            </a:r>
            <a:endParaRPr lang="en-US" altLang="zh-CN" sz="2400" b="1" dirty="0" smtClean="0">
              <a:latin typeface="+mn-ea"/>
            </a:endParaRPr>
          </a:p>
          <a:p>
            <a:r>
              <a:rPr lang="en-US" altLang="zh-CN" sz="2400" b="1" dirty="0" smtClean="0">
                <a:latin typeface="+mn-ea"/>
              </a:rPr>
              <a:t>                          ----</a:t>
            </a:r>
            <a:r>
              <a:rPr lang="zh-CN" altLang="en-US" sz="2400" b="1" dirty="0" smtClean="0">
                <a:latin typeface="+mn-ea"/>
              </a:rPr>
              <a:t>天地会</a:t>
            </a:r>
            <a:r>
              <a:rPr lang="en-US" altLang="zh-CN" sz="2400" b="1" dirty="0">
                <a:latin typeface="+mn-ea"/>
              </a:rPr>
              <a:t>《</a:t>
            </a:r>
            <a:r>
              <a:rPr lang="zh-CN" altLang="en-US" sz="2400" b="1" dirty="0">
                <a:latin typeface="+mn-ea"/>
              </a:rPr>
              <a:t>万大洪告示</a:t>
            </a:r>
            <a:r>
              <a:rPr lang="en-US" altLang="zh-CN" sz="2400" b="1" dirty="0" smtClean="0">
                <a:latin typeface="+mn-ea"/>
              </a:rPr>
              <a:t>》</a:t>
            </a:r>
            <a:r>
              <a:rPr lang="zh-CN" altLang="en-US" sz="2400" b="1" dirty="0" smtClean="0">
                <a:latin typeface="+mn-ea"/>
              </a:rPr>
              <a:t>（</a:t>
            </a:r>
            <a:r>
              <a:rPr lang="en-US" altLang="zh-CN" sz="2400" b="1" dirty="0" smtClean="0">
                <a:latin typeface="+mn-ea"/>
              </a:rPr>
              <a:t>1852</a:t>
            </a:r>
            <a:r>
              <a:rPr lang="zh-CN" altLang="en-US" sz="2400" b="1" dirty="0" smtClean="0">
                <a:latin typeface="+mn-ea"/>
              </a:rPr>
              <a:t>年发布）</a:t>
            </a:r>
            <a:endParaRPr lang="en-US" altLang="zh-CN" sz="2400" b="1" dirty="0">
              <a:latin typeface="+mn-ea"/>
            </a:endParaRPr>
          </a:p>
        </p:txBody>
      </p:sp>
      <p:grpSp>
        <p:nvGrpSpPr>
          <p:cNvPr id="2" name="组合 8"/>
          <p:cNvGrpSpPr/>
          <p:nvPr/>
        </p:nvGrpSpPr>
        <p:grpSpPr>
          <a:xfrm>
            <a:off x="7185888" y="404664"/>
            <a:ext cx="1778599" cy="1247800"/>
            <a:chOff x="7185888" y="404664"/>
            <a:chExt cx="1778599" cy="1247800"/>
          </a:xfrm>
        </p:grpSpPr>
        <p:pic>
          <p:nvPicPr>
            <p:cNvPr id="8196" name="Picture 4" descr="练习1"/>
            <p:cNvPicPr>
              <a:picLocks noChangeAspect="1" noChangeArrowheads="1"/>
            </p:cNvPicPr>
            <p:nvPr/>
          </p:nvPicPr>
          <p:blipFill>
            <a:blip r:embed="rId2" cstate="print"/>
            <a:srcRect/>
            <a:stretch>
              <a:fillRect/>
            </a:stretch>
          </p:blipFill>
          <p:spPr bwMode="auto">
            <a:xfrm>
              <a:off x="7185888" y="404664"/>
              <a:ext cx="1778599" cy="1247800"/>
            </a:xfrm>
            <a:prstGeom prst="rect">
              <a:avLst/>
            </a:prstGeom>
            <a:noFill/>
            <a:ln w="9525">
              <a:noFill/>
              <a:miter lim="800000"/>
              <a:headEnd/>
              <a:tailEnd/>
            </a:ln>
          </p:spPr>
        </p:pic>
        <p:sp>
          <p:nvSpPr>
            <p:cNvPr id="8197" name="Rectangle 5" descr="信纸"/>
            <p:cNvSpPr>
              <a:spLocks noChangeArrowheads="1"/>
            </p:cNvSpPr>
            <p:nvPr/>
          </p:nvSpPr>
          <p:spPr bwMode="auto">
            <a:xfrm>
              <a:off x="7524328" y="548680"/>
              <a:ext cx="1008112" cy="584775"/>
            </a:xfrm>
            <a:prstGeom prst="rect">
              <a:avLst/>
            </a:prstGeom>
            <a:noFill/>
            <a:ln w="9525">
              <a:noFill/>
              <a:miter lim="800000"/>
              <a:headEnd/>
              <a:tailEnd/>
            </a:ln>
            <a:effectLst/>
          </p:spPr>
          <p:txBody>
            <a:bodyPr wrap="square">
              <a:spAutoFit/>
            </a:bodyPr>
            <a:lstStyle/>
            <a:p>
              <a:pPr algn="ctr"/>
              <a:r>
                <a:rPr lang="zh-CN" altLang="en-US" sz="3200" b="1" dirty="0">
                  <a:solidFill>
                    <a:srgbClr val="800000"/>
                  </a:solidFill>
                  <a:latin typeface="华文新魏" pitchFamily="2" charset="-122"/>
                  <a:ea typeface="华文新魏" pitchFamily="2" charset="-122"/>
                </a:rPr>
                <a:t>材料</a:t>
              </a:r>
            </a:p>
          </p:txBody>
        </p:sp>
      </p:grpSp>
      <p:sp>
        <p:nvSpPr>
          <p:cNvPr id="8198" name="Rectangle 6"/>
          <p:cNvSpPr>
            <a:spLocks noChangeArrowheads="1"/>
          </p:cNvSpPr>
          <p:nvPr/>
        </p:nvSpPr>
        <p:spPr bwMode="auto">
          <a:xfrm>
            <a:off x="395536" y="2132856"/>
            <a:ext cx="8424936" cy="1634480"/>
          </a:xfrm>
          <a:prstGeom prst="rect">
            <a:avLst/>
          </a:prstGeom>
          <a:solidFill>
            <a:srgbClr val="FFFFFF"/>
          </a:solidFill>
          <a:ln w="9525">
            <a:noFill/>
            <a:miter lim="800000"/>
            <a:headEnd/>
            <a:tailEnd/>
          </a:ln>
          <a:effectLst/>
        </p:spPr>
        <p:txBody>
          <a:bodyPr/>
          <a:lstStyle/>
          <a:p>
            <a:pPr marL="342900" indent="-342900">
              <a:spcBef>
                <a:spcPct val="20000"/>
              </a:spcBef>
              <a:buClr>
                <a:schemeClr val="accent1"/>
              </a:buClr>
              <a:buSzPct val="65000"/>
              <a:buFont typeface="Wingdings" pitchFamily="2" charset="2"/>
              <a:buChar char="n"/>
            </a:pPr>
            <a:r>
              <a:rPr lang="zh-CN" altLang="en-US" sz="3000" b="1" dirty="0"/>
              <a:t> </a:t>
            </a:r>
            <a:r>
              <a:rPr lang="zh-CN" altLang="en-US" sz="2400" b="1" dirty="0">
                <a:latin typeface="+mn-ea"/>
              </a:rPr>
              <a:t>“官与民，民与兵役，已同仇敌</a:t>
            </a:r>
            <a:r>
              <a:rPr lang="zh-CN" altLang="en-US" sz="2400" b="1" dirty="0" smtClean="0">
                <a:latin typeface="+mn-ea"/>
              </a:rPr>
              <a:t>。吏治</a:t>
            </a:r>
            <a:r>
              <a:rPr lang="zh-CN" altLang="en-US" sz="2400" b="1" dirty="0">
                <a:latin typeface="+mn-ea"/>
              </a:rPr>
              <a:t>日坏，民生日困，民皆疾</a:t>
            </a:r>
            <a:r>
              <a:rPr lang="zh-CN" altLang="en-US" sz="2400" b="1" dirty="0" smtClean="0">
                <a:latin typeface="+mn-ea"/>
              </a:rPr>
              <a:t>视其</a:t>
            </a:r>
            <a:r>
              <a:rPr lang="zh-CN" altLang="en-US" sz="2400" b="1" dirty="0">
                <a:latin typeface="+mn-ea"/>
              </a:rPr>
              <a:t>长上，一朝有事，不独官民</a:t>
            </a:r>
            <a:r>
              <a:rPr lang="zh-CN" altLang="en-US" sz="2400" b="1" dirty="0" smtClean="0">
                <a:latin typeface="+mn-ea"/>
              </a:rPr>
              <a:t>不能</a:t>
            </a:r>
            <a:r>
              <a:rPr lang="zh-CN" altLang="en-US" sz="2400" b="1" dirty="0">
                <a:latin typeface="+mn-ea"/>
              </a:rPr>
              <a:t>相顾，且将相防。困苦无告者</a:t>
            </a:r>
            <a:r>
              <a:rPr lang="zh-CN" altLang="en-US" sz="2400" b="1" dirty="0" smtClean="0">
                <a:latin typeface="+mn-ea"/>
              </a:rPr>
              <a:t>，因而</a:t>
            </a:r>
            <a:r>
              <a:rPr lang="zh-CN" altLang="en-US" sz="2400" b="1" dirty="0">
                <a:latin typeface="+mn-ea"/>
              </a:rPr>
              <a:t>思乱。” </a:t>
            </a:r>
            <a:endParaRPr lang="en-US" altLang="zh-CN" sz="2400" b="1" dirty="0" smtClean="0">
              <a:latin typeface="+mn-ea"/>
            </a:endParaRPr>
          </a:p>
          <a:p>
            <a:pPr marL="342900" indent="-342900">
              <a:spcBef>
                <a:spcPct val="20000"/>
              </a:spcBef>
              <a:buClr>
                <a:schemeClr val="accent1"/>
              </a:buClr>
              <a:buSzPct val="65000"/>
              <a:buFont typeface="Wingdings" pitchFamily="2" charset="2"/>
              <a:buChar char="n"/>
            </a:pPr>
            <a:r>
              <a:rPr lang="en-US" altLang="zh-CN" sz="2400" b="1" dirty="0" smtClean="0">
                <a:latin typeface="+mn-ea"/>
              </a:rPr>
              <a:t>             </a:t>
            </a:r>
            <a:r>
              <a:rPr lang="zh-CN" altLang="en-US" sz="2400" b="1" dirty="0" smtClean="0">
                <a:latin typeface="+mn-ea"/>
              </a:rPr>
              <a:t>                     </a:t>
            </a:r>
            <a:r>
              <a:rPr lang="en-US" altLang="zh-CN" sz="2400" b="1" dirty="0" smtClean="0">
                <a:latin typeface="+mn-ea"/>
              </a:rPr>
              <a:t>----</a:t>
            </a:r>
            <a:r>
              <a:rPr lang="zh-CN" altLang="en-US" sz="2400" b="1" dirty="0" smtClean="0">
                <a:latin typeface="+mn-ea"/>
              </a:rPr>
              <a:t>耆英（</a:t>
            </a:r>
            <a:r>
              <a:rPr lang="en-US" altLang="zh-CN" sz="2400" b="1" dirty="0" smtClean="0">
                <a:latin typeface="+mn-ea"/>
              </a:rPr>
              <a:t>1790—1858</a:t>
            </a:r>
            <a:r>
              <a:rPr lang="zh-CN" altLang="en-US" sz="2400" b="1" dirty="0" smtClean="0">
                <a:latin typeface="+mn-ea"/>
              </a:rPr>
              <a:t>）</a:t>
            </a:r>
            <a:r>
              <a:rPr lang="en-US" altLang="zh-CN" sz="2400" b="1" dirty="0" smtClean="0">
                <a:latin typeface="+mn-ea"/>
              </a:rPr>
              <a:t>1843</a:t>
            </a:r>
            <a:r>
              <a:rPr lang="zh-CN" altLang="en-US" sz="2400" b="1" dirty="0">
                <a:latin typeface="+mn-ea"/>
              </a:rPr>
              <a:t>年</a:t>
            </a:r>
            <a:r>
              <a:rPr lang="zh-CN" altLang="en-US" sz="2400" b="1" dirty="0" smtClean="0">
                <a:latin typeface="+mn-ea"/>
              </a:rPr>
              <a:t>奏</a:t>
            </a:r>
            <a:endParaRPr lang="zh-CN" altLang="en-US" sz="2400" b="1" dirty="0">
              <a:latin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sz="quarter" idx="1"/>
          </p:nvPr>
        </p:nvSpPr>
        <p:spPr>
          <a:xfrm>
            <a:off x="304800" y="1981200"/>
            <a:ext cx="8229600" cy="3235325"/>
          </a:xfrm>
        </p:spPr>
        <p:txBody>
          <a:bodyPr/>
          <a:lstStyle/>
          <a:p>
            <a:pPr algn="ctr"/>
            <a:r>
              <a:rPr lang="zh-CN" altLang="en-US" b="1"/>
              <a:t>内忧外患两考验，统治阶级忙自救。</a:t>
            </a:r>
          </a:p>
          <a:p>
            <a:pPr algn="ctr"/>
            <a:r>
              <a:rPr lang="zh-CN" altLang="en-US" b="1"/>
              <a:t>师夷长技三十年，自强求富办洋务。</a:t>
            </a:r>
          </a:p>
          <a:p>
            <a:pPr algn="ctr"/>
            <a:r>
              <a:rPr lang="zh-CN" altLang="en-US" b="1"/>
              <a:t>奕曾李与左张，工业海军和学堂。</a:t>
            </a:r>
          </a:p>
          <a:p>
            <a:pPr algn="ctr"/>
            <a:r>
              <a:rPr lang="zh-CN" altLang="en-US" b="1"/>
              <a:t>甲午一战三军败，国未能富兵未强。</a:t>
            </a:r>
          </a:p>
          <a:p>
            <a:pPr algn="ctr"/>
            <a:r>
              <a:rPr lang="zh-CN" altLang="en-US" b="1"/>
              <a:t>开辟中国近代化，探索之路艰又长。</a:t>
            </a:r>
          </a:p>
          <a:p>
            <a:endParaRPr lang="zh-CN" altLang="en-US"/>
          </a:p>
        </p:txBody>
      </p:sp>
      <p:sp>
        <p:nvSpPr>
          <p:cNvPr id="86019" name="WordArt 3"/>
          <p:cNvSpPr>
            <a:spLocks noChangeArrowheads="1" noChangeShapeType="1"/>
          </p:cNvSpPr>
          <p:nvPr/>
        </p:nvSpPr>
        <p:spPr bwMode="auto">
          <a:xfrm>
            <a:off x="395536" y="476672"/>
            <a:ext cx="1255341" cy="718890"/>
          </a:xfrm>
          <a:prstGeom prst="rect">
            <a:avLst/>
          </a:prstGeom>
        </p:spPr>
        <p:txBody>
          <a:bodyPr wrap="none" fromWordArt="1">
            <a:prstTxWarp prst="textSlantUp">
              <a:avLst>
                <a:gd name="adj" fmla="val 15431"/>
              </a:avLst>
            </a:prstTxWarp>
          </a:bodyPr>
          <a:lstStyle/>
          <a:p>
            <a:pPr algn="ctr"/>
            <a:r>
              <a:rPr lang="zh-CN" altLang="en-US" sz="3600" b="1" dirty="0" smtClean="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78000"/>
                    </a:srgbClr>
                  </a:outerShdw>
                </a:effectLst>
                <a:latin typeface="黑体"/>
                <a:ea typeface="黑体"/>
              </a:rPr>
              <a:t>小结</a:t>
            </a:r>
            <a:endParaRPr lang="zh-CN" altLang="en-US" sz="3600" b="1"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78000"/>
                  </a:srgbClr>
                </a:outerShdw>
              </a:effectLst>
              <a:latin typeface="黑体"/>
              <a:ea typeface="黑体"/>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716016" y="4293096"/>
            <a:ext cx="3671888" cy="2016125"/>
            <a:chOff x="0" y="0"/>
            <a:chExt cx="4944" cy="1814"/>
          </a:xfrm>
        </p:grpSpPr>
        <p:sp>
          <p:nvSpPr>
            <p:cNvPr id="87043" name="AutoShape 3"/>
            <p:cNvSpPr>
              <a:spLocks noChangeArrowheads="1"/>
            </p:cNvSpPr>
            <p:nvPr/>
          </p:nvSpPr>
          <p:spPr bwMode="auto">
            <a:xfrm>
              <a:off x="0" y="0"/>
              <a:ext cx="4944" cy="1814"/>
            </a:xfrm>
            <a:prstGeom prst="horizontalScroll">
              <a:avLst>
                <a:gd name="adj" fmla="val 12500"/>
              </a:avLst>
            </a:prstGeom>
            <a:solidFill>
              <a:srgbClr val="FFFFFF"/>
            </a:solidFill>
            <a:ln w="38100">
              <a:solidFill>
                <a:srgbClr val="660066"/>
              </a:solidFill>
              <a:round/>
              <a:headEnd/>
              <a:tailEnd/>
            </a:ln>
            <a:effectLst/>
          </p:spPr>
          <p:txBody>
            <a:bodyPr wrap="none" anchor="ctr"/>
            <a:lstStyle/>
            <a:p>
              <a:pPr algn="ctr"/>
              <a:endParaRPr lang="zh-CN" altLang="en-US" sz="3600" b="1">
                <a:solidFill>
                  <a:schemeClr val="bg1"/>
                </a:solidFill>
                <a:latin typeface="Times New Roman" pitchFamily="18" charset="0"/>
                <a:ea typeface="黑体" pitchFamily="49" charset="-122"/>
              </a:endParaRPr>
            </a:p>
          </p:txBody>
        </p:sp>
        <p:sp>
          <p:nvSpPr>
            <p:cNvPr id="87044" name="Text Box 4"/>
            <p:cNvSpPr txBox="1">
              <a:spLocks noChangeArrowheads="1"/>
            </p:cNvSpPr>
            <p:nvPr/>
          </p:nvSpPr>
          <p:spPr bwMode="auto">
            <a:xfrm>
              <a:off x="318" y="314"/>
              <a:ext cx="4488" cy="1191"/>
            </a:xfrm>
            <a:prstGeom prst="rect">
              <a:avLst/>
            </a:prstGeom>
            <a:noFill/>
            <a:ln w="9525">
              <a:noFill/>
              <a:miter lim="800000"/>
              <a:headEnd/>
              <a:tailEnd/>
            </a:ln>
            <a:effectLst/>
          </p:spPr>
          <p:txBody>
            <a:bodyPr>
              <a:spAutoFit/>
            </a:bodyPr>
            <a:lstStyle/>
            <a:p>
              <a:r>
                <a:rPr lang="zh-CN" altLang="en-US" sz="2400" b="1" dirty="0">
                  <a:latin typeface="华文新魏" pitchFamily="2" charset="-122"/>
                  <a:ea typeface="华文新魏" pitchFamily="2" charset="-122"/>
                </a:rPr>
                <a:t>十九世纪末的救亡图存斗争中出现了维新变法，这是偶然的吗</a:t>
              </a:r>
              <a:r>
                <a:rPr lang="en-US" altLang="zh-CN" sz="2400" b="1" dirty="0">
                  <a:latin typeface="华文新魏" pitchFamily="2" charset="-122"/>
                  <a:ea typeface="华文新魏" pitchFamily="2" charset="-122"/>
                </a:rPr>
                <a:t>?</a:t>
              </a:r>
              <a:r>
                <a:rPr lang="en-US" altLang="zh-CN" sz="3200" b="1" dirty="0">
                  <a:latin typeface="华文新魏" pitchFamily="2" charset="-122"/>
                  <a:ea typeface="华文新魏" pitchFamily="2" charset="-122"/>
                </a:rPr>
                <a:t> </a:t>
              </a:r>
            </a:p>
          </p:txBody>
        </p:sp>
      </p:grpSp>
      <p:grpSp>
        <p:nvGrpSpPr>
          <p:cNvPr id="3" name="Group 5"/>
          <p:cNvGrpSpPr>
            <a:grpSpLocks/>
          </p:cNvGrpSpPr>
          <p:nvPr/>
        </p:nvGrpSpPr>
        <p:grpSpPr bwMode="auto">
          <a:xfrm>
            <a:off x="611560" y="3861048"/>
            <a:ext cx="3456384" cy="2417763"/>
            <a:chOff x="-104" y="340"/>
            <a:chExt cx="2160" cy="1523"/>
          </a:xfrm>
        </p:grpSpPr>
        <p:graphicFrame>
          <p:nvGraphicFramePr>
            <p:cNvPr id="87046" name="Object 6">
              <a:hlinkClick r:id="rId3" action="ppaction://hlinksldjump"/>
            </p:cNvPr>
            <p:cNvGraphicFramePr>
              <a:graphicFrameLocks noChangeAspect="1"/>
            </p:cNvGraphicFramePr>
            <p:nvPr/>
          </p:nvGraphicFramePr>
          <p:xfrm>
            <a:off x="-104" y="379"/>
            <a:ext cx="1180" cy="1484"/>
          </p:xfrm>
          <a:graphic>
            <a:graphicData uri="http://schemas.openxmlformats.org/presentationml/2006/ole">
              <p:oleObj spid="_x0000_s52226" r:id="rId4" imgW="1514686" imgH="2219635" progId="PBrush">
                <p:embed/>
              </p:oleObj>
            </a:graphicData>
          </a:graphic>
        </p:graphicFrame>
        <p:sp>
          <p:nvSpPr>
            <p:cNvPr id="87047" name="AutoShape 7"/>
            <p:cNvSpPr>
              <a:spLocks noChangeArrowheads="1"/>
            </p:cNvSpPr>
            <p:nvPr/>
          </p:nvSpPr>
          <p:spPr bwMode="auto">
            <a:xfrm>
              <a:off x="1013" y="340"/>
              <a:ext cx="1043" cy="829"/>
            </a:xfrm>
            <a:prstGeom prst="irregularSeal1">
              <a:avLst/>
            </a:prstGeom>
            <a:solidFill>
              <a:srgbClr val="FFFFFF"/>
            </a:solidFill>
            <a:ln w="12700">
              <a:solidFill>
                <a:srgbClr val="0000FF"/>
              </a:solidFill>
              <a:miter lim="800000"/>
              <a:headEnd/>
              <a:tailEnd/>
            </a:ln>
            <a:effectLst/>
          </p:spPr>
          <p:txBody>
            <a:bodyPr anchor="ctr">
              <a:spAutoFit/>
            </a:bodyPr>
            <a:lstStyle/>
            <a:p>
              <a:pPr algn="ctr" eaLnBrk="0" hangingPunct="0"/>
              <a:r>
                <a:rPr lang="zh-CN" altLang="en-US" sz="2800" b="1">
                  <a:latin typeface="Times New Roman" pitchFamily="18" charset="0"/>
                </a:rPr>
                <a:t>思考</a:t>
              </a:r>
            </a:p>
          </p:txBody>
        </p:sp>
      </p:grpSp>
      <p:sp>
        <p:nvSpPr>
          <p:cNvPr id="87048" name="Rectangle 8"/>
          <p:cNvSpPr>
            <a:spLocks noGrp="1" noChangeArrowheads="1"/>
          </p:cNvSpPr>
          <p:nvPr>
            <p:ph type="title"/>
          </p:nvPr>
        </p:nvSpPr>
        <p:spPr>
          <a:xfrm>
            <a:off x="395536" y="1828800"/>
            <a:ext cx="8291264" cy="762000"/>
          </a:xfrm>
        </p:spPr>
        <p:txBody>
          <a:bodyPr>
            <a:normAutofit fontScale="90000"/>
          </a:bodyPr>
          <a:lstStyle/>
          <a:p>
            <a:r>
              <a:rPr lang="zh-CN" altLang="en-US" sz="4400" b="1" dirty="0">
                <a:latin typeface="华文新魏" pitchFamily="2" charset="-122"/>
                <a:ea typeface="华文新魏" pitchFamily="2" charset="-122"/>
              </a:rPr>
              <a:t>（一）戊戌维新</a:t>
            </a:r>
            <a:r>
              <a:rPr lang="zh-CN" altLang="en-US" sz="4400" b="1" dirty="0" smtClean="0">
                <a:latin typeface="华文新魏" pitchFamily="2" charset="-122"/>
                <a:ea typeface="华文新魏" pitchFamily="2" charset="-122"/>
              </a:rPr>
              <a:t>运动的 开展</a:t>
            </a:r>
            <a:endParaRPr lang="zh-CN" altLang="en-US" sz="4400" b="1" dirty="0">
              <a:latin typeface="华文新魏" pitchFamily="2" charset="-122"/>
              <a:ea typeface="华文新魏" pitchFamily="2" charset="-122"/>
            </a:endParaRPr>
          </a:p>
        </p:txBody>
      </p:sp>
      <p:sp>
        <p:nvSpPr>
          <p:cNvPr id="10" name="标题 1"/>
          <p:cNvSpPr txBox="1">
            <a:spLocks/>
          </p:cNvSpPr>
          <p:nvPr/>
        </p:nvSpPr>
        <p:spPr>
          <a:xfrm>
            <a:off x="251520" y="260648"/>
            <a:ext cx="8640960" cy="1139825"/>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smtClean="0">
                <a:ln>
                  <a:noFill/>
                </a:ln>
                <a:solidFill>
                  <a:schemeClr val="tx2"/>
                </a:solidFill>
                <a:effectLst/>
                <a:uLnTx/>
                <a:uFillTx/>
                <a:latin typeface="+mj-lt"/>
                <a:ea typeface="+mj-ea"/>
                <a:cs typeface="+mj-cs"/>
              </a:rPr>
              <a:t>三、维新运动的兴起和夭折</a:t>
            </a:r>
            <a:endParaRPr kumimoji="0" lang="zh-CN" altLang="en-US" sz="4400" b="1" i="0" u="none" strike="noStrike" kern="1200" cap="none" spc="0" normalizeH="0" baseline="0" noProof="0" dirty="0">
              <a:ln>
                <a:noFill/>
              </a:ln>
              <a:solidFill>
                <a:schemeClr val="tx2"/>
              </a:solidFill>
              <a:effectLst/>
              <a:uLnTx/>
              <a:uFillTx/>
              <a:latin typeface="+mj-lt"/>
              <a:ea typeface="+mj-ea"/>
              <a:cs typeface="+mj-cs"/>
            </a:endParaRPr>
          </a:p>
        </p:txBody>
      </p:sp>
      <p:sp>
        <p:nvSpPr>
          <p:cNvPr id="11" name="Rectangle 3"/>
          <p:cNvSpPr txBox="1">
            <a:spLocks noChangeArrowheads="1"/>
          </p:cNvSpPr>
          <p:nvPr/>
        </p:nvSpPr>
        <p:spPr>
          <a:xfrm>
            <a:off x="1043608" y="3068960"/>
            <a:ext cx="7535688" cy="782960"/>
          </a:xfrm>
          <a:prstGeom prst="rect">
            <a:avLst/>
          </a:prstGeom>
          <a:noFill/>
          <a:ln/>
        </p:spPr>
        <p:txBody>
          <a:bodyPr bIns="91440" anchor="b" anchorCtr="0">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1</a:t>
            </a:r>
            <a:r>
              <a:rPr kumimoji="0" lang="zh-CN" altLang="en-US" sz="4400" b="1" i="0" u="none" strike="noStrike" kern="1200" cap="none" spc="0" normalizeH="0" baseline="0" noProof="0" smtClean="0">
                <a:ln>
                  <a:noFill/>
                </a:ln>
                <a:solidFill>
                  <a:schemeClr val="tx2"/>
                </a:solidFill>
                <a:effectLst/>
                <a:uLnTx/>
                <a:uFillTx/>
                <a:latin typeface="华文新魏" pitchFamily="2" charset="-122"/>
                <a:ea typeface="华文新魏" pitchFamily="2" charset="-122"/>
                <a:cs typeface="+mj-cs"/>
              </a:rPr>
              <a:t>、维新派倡导救亡和变法的活动</a:t>
            </a:r>
            <a:endParaRPr kumimoji="0" lang="zh-CN" altLang="en-US" sz="4400" b="1" i="0" u="none" strike="noStrike" kern="1200" cap="none" spc="0" normalizeH="0" baseline="0" noProof="0" dirty="0">
              <a:ln>
                <a:noFill/>
              </a:ln>
              <a:solidFill>
                <a:schemeClr val="tx2"/>
              </a:solidFill>
              <a:effectLst/>
              <a:uLnTx/>
              <a:uFillTx/>
              <a:latin typeface="华文新魏" pitchFamily="2" charset="-122"/>
              <a:ea typeface="华文新魏" pitchFamily="2" charset="-122"/>
              <a:cs typeface="+mj-cs"/>
            </a:endParaRP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edg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2011121911010056"/>
          <p:cNvPicPr>
            <a:picLocks noChangeAspect="1" noChangeArrowheads="1"/>
          </p:cNvPicPr>
          <p:nvPr/>
        </p:nvPicPr>
        <p:blipFill>
          <a:blip r:embed="rId2" cstate="print"/>
          <a:srcRect/>
          <a:stretch>
            <a:fillRect/>
          </a:stretch>
        </p:blipFill>
        <p:spPr bwMode="auto">
          <a:xfrm>
            <a:off x="95012" y="2060848"/>
            <a:ext cx="6139681" cy="4653136"/>
          </a:xfrm>
          <a:prstGeom prst="rect">
            <a:avLst/>
          </a:prstGeom>
          <a:noFill/>
          <a:ln w="9525">
            <a:noFill/>
            <a:miter lim="800000"/>
            <a:headEnd/>
            <a:tailEnd/>
          </a:ln>
        </p:spPr>
      </p:pic>
      <p:sp>
        <p:nvSpPr>
          <p:cNvPr id="3" name="Rectangle 11"/>
          <p:cNvSpPr>
            <a:spLocks noGrp="1" noChangeArrowheads="1"/>
          </p:cNvSpPr>
          <p:nvPr>
            <p:ph sz="quarter" idx="1"/>
          </p:nvPr>
        </p:nvSpPr>
        <p:spPr>
          <a:xfrm>
            <a:off x="179512" y="1196752"/>
            <a:ext cx="8964488" cy="792088"/>
          </a:xfrm>
          <a:noFill/>
          <a:ln/>
        </p:spPr>
        <p:txBody>
          <a:bodyPr>
            <a:noAutofit/>
          </a:bodyPr>
          <a:lstStyle/>
          <a:p>
            <a:pPr>
              <a:lnSpc>
                <a:spcPct val="80000"/>
              </a:lnSpc>
            </a:pPr>
            <a:r>
              <a:rPr lang="zh-CN" altLang="en-US" sz="3200" b="1" dirty="0"/>
              <a:t>①</a:t>
            </a:r>
            <a:r>
              <a:rPr lang="en-US" altLang="zh-CN" sz="3200" b="1" dirty="0"/>
              <a:t>19</a:t>
            </a:r>
            <a:r>
              <a:rPr lang="zh-CN" altLang="en-US" sz="3200" b="1" dirty="0"/>
              <a:t>世纪</a:t>
            </a:r>
            <a:r>
              <a:rPr lang="en-US" altLang="zh-CN" sz="3200" b="1" dirty="0"/>
              <a:t>90</a:t>
            </a:r>
            <a:r>
              <a:rPr lang="zh-CN" altLang="en-US" sz="3200" b="1" dirty="0"/>
              <a:t>年代以后</a:t>
            </a:r>
            <a:r>
              <a:rPr lang="en-US" altLang="zh-CN" sz="3200" b="1" dirty="0"/>
              <a:t>,</a:t>
            </a:r>
            <a:r>
              <a:rPr lang="zh-CN" altLang="en-US" sz="3200" b="1" dirty="0"/>
              <a:t>中国民族资本主义有了初步发展。</a:t>
            </a:r>
          </a:p>
        </p:txBody>
      </p:sp>
      <p:sp>
        <p:nvSpPr>
          <p:cNvPr id="4" name="Rectangle 3"/>
          <p:cNvSpPr>
            <a:spLocks noGrp="1" noChangeArrowheads="1"/>
          </p:cNvSpPr>
          <p:nvPr>
            <p:ph type="title"/>
          </p:nvPr>
        </p:nvSpPr>
        <p:spPr>
          <a:xfrm>
            <a:off x="0" y="188640"/>
            <a:ext cx="8579296" cy="850106"/>
          </a:xfrm>
          <a:noFill/>
          <a:ln/>
        </p:spPr>
        <p:txBody>
          <a:bodyPr>
            <a:normAutofit/>
          </a:bodyPr>
          <a:lstStyle/>
          <a:p>
            <a:r>
              <a:rPr lang="zh-CN" altLang="en-US" sz="4400" b="1" dirty="0" smtClean="0">
                <a:latin typeface="华文新魏" pitchFamily="2" charset="-122"/>
                <a:ea typeface="华文新魏" pitchFamily="2" charset="-122"/>
              </a:rPr>
              <a:t>（</a:t>
            </a:r>
            <a:r>
              <a:rPr lang="en-US" altLang="zh-CN" sz="4400" b="1" dirty="0" smtClean="0">
                <a:latin typeface="华文新魏" pitchFamily="2" charset="-122"/>
                <a:ea typeface="华文新魏" pitchFamily="2" charset="-122"/>
              </a:rPr>
              <a:t>1</a:t>
            </a:r>
            <a:r>
              <a:rPr lang="zh-CN" altLang="en-US" sz="4400" b="1" dirty="0" smtClean="0">
                <a:latin typeface="华文新魏" pitchFamily="2" charset="-122"/>
                <a:ea typeface="华文新魏" pitchFamily="2" charset="-122"/>
              </a:rPr>
              <a:t>）兴起的历史条件    </a:t>
            </a:r>
            <a:endParaRPr lang="zh-CN" altLang="en-US" sz="4400" b="1" dirty="0">
              <a:latin typeface="华文新魏" pitchFamily="2" charset="-122"/>
              <a:ea typeface="华文新魏" pitchFamily="2" charset="-122"/>
            </a:endParaRPr>
          </a:p>
        </p:txBody>
      </p:sp>
      <p:grpSp>
        <p:nvGrpSpPr>
          <p:cNvPr id="5" name="Group 5"/>
          <p:cNvGrpSpPr>
            <a:grpSpLocks/>
          </p:cNvGrpSpPr>
          <p:nvPr/>
        </p:nvGrpSpPr>
        <p:grpSpPr bwMode="auto">
          <a:xfrm>
            <a:off x="6156176" y="1700808"/>
            <a:ext cx="2771800" cy="2304256"/>
            <a:chOff x="0" y="0"/>
            <a:chExt cx="1860" cy="2101"/>
          </a:xfrm>
        </p:grpSpPr>
        <p:sp>
          <p:nvSpPr>
            <p:cNvPr id="6" name="Text Box 6"/>
            <p:cNvSpPr txBox="1">
              <a:spLocks noChangeArrowheads="1"/>
            </p:cNvSpPr>
            <p:nvPr/>
          </p:nvSpPr>
          <p:spPr bwMode="auto">
            <a:xfrm>
              <a:off x="105" y="1587"/>
              <a:ext cx="1448" cy="514"/>
            </a:xfrm>
            <a:prstGeom prst="rect">
              <a:avLst/>
            </a:prstGeom>
            <a:noFill/>
            <a:ln w="9525">
              <a:noFill/>
              <a:miter lim="800000"/>
              <a:headEnd/>
              <a:tailEnd/>
            </a:ln>
            <a:effectLst/>
          </p:spPr>
          <p:txBody>
            <a:bodyPr wrap="none">
              <a:spAutoFit/>
            </a:bodyPr>
            <a:lstStyle/>
            <a:p>
              <a:pPr algn="ctr"/>
              <a:r>
                <a:rPr lang="zh-CN" altLang="en-US" sz="1200" b="1" dirty="0">
                  <a:solidFill>
                    <a:srgbClr val="990033"/>
                  </a:solidFill>
                  <a:latin typeface="华文新魏" pitchFamily="2" charset="-122"/>
                  <a:ea typeface="华文新魏" pitchFamily="2" charset="-122"/>
                </a:rPr>
                <a:t>阜丰面粉公司</a:t>
              </a:r>
            </a:p>
            <a:p>
              <a:pPr algn="ctr"/>
              <a:r>
                <a:rPr lang="en-US" altLang="zh-CN" sz="1200" b="1" dirty="0">
                  <a:solidFill>
                    <a:srgbClr val="990033"/>
                  </a:solidFill>
                  <a:latin typeface="华文新魏" pitchFamily="2" charset="-122"/>
                  <a:ea typeface="华文新魏" pitchFamily="2" charset="-122"/>
                </a:rPr>
                <a:t>(1896</a:t>
              </a:r>
              <a:r>
                <a:rPr lang="zh-CN" altLang="en-US" sz="1200" b="1" dirty="0">
                  <a:solidFill>
                    <a:srgbClr val="990033"/>
                  </a:solidFill>
                  <a:latin typeface="华文新魏" pitchFamily="2" charset="-122"/>
                  <a:ea typeface="华文新魏" pitchFamily="2" charset="-122"/>
                </a:rPr>
                <a:t>孙多森在上海创办</a:t>
              </a:r>
              <a:r>
                <a:rPr lang="en-US" altLang="zh-CN" sz="1200" b="1" dirty="0">
                  <a:solidFill>
                    <a:srgbClr val="990033"/>
                  </a:solidFill>
                  <a:latin typeface="华文新魏" pitchFamily="2" charset="-122"/>
                  <a:ea typeface="华文新魏" pitchFamily="2" charset="-122"/>
                </a:rPr>
                <a:t>)</a:t>
              </a:r>
            </a:p>
          </p:txBody>
        </p:sp>
        <p:pic>
          <p:nvPicPr>
            <p:cNvPr id="7" name="Picture 7" descr="图片1"/>
            <p:cNvPicPr>
              <a:picLocks noChangeAspect="1" noChangeArrowheads="1"/>
            </p:cNvPicPr>
            <p:nvPr/>
          </p:nvPicPr>
          <p:blipFill>
            <a:blip r:embed="rId3" cstate="print">
              <a:lum contrast="12000"/>
            </a:blip>
            <a:srcRect/>
            <a:stretch>
              <a:fillRect/>
            </a:stretch>
          </p:blipFill>
          <p:spPr bwMode="auto">
            <a:xfrm>
              <a:off x="0" y="0"/>
              <a:ext cx="1860" cy="1588"/>
            </a:xfrm>
            <a:prstGeom prst="rect">
              <a:avLst/>
            </a:prstGeom>
            <a:noFill/>
            <a:ln w="9525">
              <a:noFill/>
              <a:miter lim="800000"/>
              <a:headEnd/>
              <a:tailEnd/>
            </a:ln>
          </p:spPr>
        </p:pic>
      </p:grpSp>
      <p:grpSp>
        <p:nvGrpSpPr>
          <p:cNvPr id="8" name="Group 8"/>
          <p:cNvGrpSpPr>
            <a:grpSpLocks/>
          </p:cNvGrpSpPr>
          <p:nvPr/>
        </p:nvGrpSpPr>
        <p:grpSpPr bwMode="auto">
          <a:xfrm>
            <a:off x="6156176" y="3933056"/>
            <a:ext cx="2880320" cy="2736304"/>
            <a:chOff x="0" y="0"/>
            <a:chExt cx="1633" cy="1926"/>
          </a:xfrm>
        </p:grpSpPr>
        <p:pic>
          <p:nvPicPr>
            <p:cNvPr id="9" name="Picture 9" descr="图片1"/>
            <p:cNvPicPr>
              <a:picLocks noChangeAspect="1" noChangeArrowheads="1"/>
            </p:cNvPicPr>
            <p:nvPr/>
          </p:nvPicPr>
          <p:blipFill>
            <a:blip r:embed="rId4" cstate="print">
              <a:lum contrast="18000"/>
            </a:blip>
            <a:srcRect/>
            <a:stretch>
              <a:fillRect/>
            </a:stretch>
          </p:blipFill>
          <p:spPr bwMode="auto">
            <a:xfrm>
              <a:off x="0" y="0"/>
              <a:ext cx="1587" cy="1587"/>
            </a:xfrm>
            <a:prstGeom prst="rect">
              <a:avLst/>
            </a:prstGeom>
            <a:noFill/>
            <a:ln w="9525">
              <a:noFill/>
              <a:miter lim="800000"/>
              <a:headEnd/>
              <a:tailEnd/>
            </a:ln>
          </p:spPr>
        </p:pic>
        <p:sp>
          <p:nvSpPr>
            <p:cNvPr id="10" name="Text Box 10"/>
            <p:cNvSpPr txBox="1">
              <a:spLocks noChangeArrowheads="1"/>
            </p:cNvSpPr>
            <p:nvPr/>
          </p:nvSpPr>
          <p:spPr bwMode="auto">
            <a:xfrm>
              <a:off x="0" y="1542"/>
              <a:ext cx="1633" cy="384"/>
            </a:xfrm>
            <a:prstGeom prst="rect">
              <a:avLst/>
            </a:prstGeom>
            <a:noFill/>
            <a:ln w="9525">
              <a:noFill/>
              <a:miter lim="800000"/>
              <a:headEnd/>
              <a:tailEnd/>
            </a:ln>
            <a:effectLst/>
          </p:spPr>
          <p:txBody>
            <a:bodyPr>
              <a:spAutoFit/>
            </a:bodyPr>
            <a:lstStyle/>
            <a:p>
              <a:pPr algn="ctr"/>
              <a:r>
                <a:rPr lang="zh-CN" altLang="en-US" sz="1200" b="1" dirty="0">
                  <a:solidFill>
                    <a:srgbClr val="990033"/>
                  </a:solidFill>
                  <a:latin typeface="华文新魏" pitchFamily="2" charset="-122"/>
                  <a:ea typeface="华文新魏" pitchFamily="2" charset="-122"/>
                </a:rPr>
                <a:t>江苏苏经缫丝厂</a:t>
              </a:r>
            </a:p>
            <a:p>
              <a:pPr algn="ctr"/>
              <a:r>
                <a:rPr lang="zh-CN" altLang="en-US" sz="1200" b="1" dirty="0">
                  <a:solidFill>
                    <a:srgbClr val="990033"/>
                  </a:solidFill>
                  <a:latin typeface="华文新魏" pitchFamily="2" charset="-122"/>
                  <a:ea typeface="华文新魏" pitchFamily="2" charset="-122"/>
                </a:rPr>
                <a:t>    （周廷弼</a:t>
              </a:r>
              <a:r>
                <a:rPr lang="en-US" altLang="zh-CN" sz="1200" b="1" dirty="0">
                  <a:solidFill>
                    <a:srgbClr val="990033"/>
                  </a:solidFill>
                  <a:latin typeface="华文新魏" pitchFamily="2" charset="-122"/>
                  <a:ea typeface="华文新魏" pitchFamily="2" charset="-122"/>
                </a:rPr>
                <a:t>1897</a:t>
              </a:r>
              <a:r>
                <a:rPr lang="zh-CN" altLang="en-US" sz="1200" b="1" dirty="0">
                  <a:solidFill>
                    <a:srgbClr val="990033"/>
                  </a:solidFill>
                  <a:latin typeface="华文新魏" pitchFamily="2" charset="-122"/>
                  <a:ea typeface="华文新魏" pitchFamily="2" charset="-122"/>
                </a:rPr>
                <a:t>年创办）</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1619250" y="188913"/>
            <a:ext cx="5657850" cy="519112"/>
          </a:xfrm>
          <a:prstGeom prst="rect">
            <a:avLst/>
          </a:prstGeom>
          <a:noFill/>
          <a:ln w="9525">
            <a:noFill/>
            <a:miter lim="800000"/>
            <a:headEnd/>
            <a:tailEnd/>
          </a:ln>
        </p:spPr>
        <p:txBody>
          <a:bodyPr>
            <a:spAutoFit/>
          </a:bodyPr>
          <a:lstStyle/>
          <a:p>
            <a:pPr algn="ctr">
              <a:spcBef>
                <a:spcPct val="50000"/>
              </a:spcBef>
            </a:pPr>
            <a:r>
              <a:rPr lang="zh-CN" altLang="en-US" sz="2800" b="1" dirty="0">
                <a:latin typeface="Times New Roman" pitchFamily="18" charset="0"/>
              </a:rPr>
              <a:t>甲午中日战争前后民办企业比较表</a:t>
            </a:r>
          </a:p>
        </p:txBody>
      </p:sp>
      <p:graphicFrame>
        <p:nvGraphicFramePr>
          <p:cNvPr id="90115" name="Group 3"/>
          <p:cNvGraphicFramePr>
            <a:graphicFrameLocks noGrp="1"/>
          </p:cNvGraphicFramePr>
          <p:nvPr/>
        </p:nvGraphicFramePr>
        <p:xfrm>
          <a:off x="1258888" y="908050"/>
          <a:ext cx="6705600" cy="2317750"/>
        </p:xfrm>
        <a:graphic>
          <a:graphicData uri="http://schemas.openxmlformats.org/drawingml/2006/table">
            <a:tbl>
              <a:tblPr/>
              <a:tblGrid>
                <a:gridCol w="2530475"/>
                <a:gridCol w="1508125"/>
                <a:gridCol w="2667000"/>
              </a:tblGrid>
              <a:tr h="94615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时间</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dirty="0" smtClean="0">
                          <a:ln>
                            <a:noFill/>
                          </a:ln>
                          <a:solidFill>
                            <a:schemeClr val="tx1"/>
                          </a:solidFill>
                          <a:effectLst/>
                          <a:latin typeface="华文新魏" pitchFamily="2" charset="-122"/>
                          <a:ea typeface="华文新魏" pitchFamily="2" charset="-122"/>
                        </a:rPr>
                        <a:t>企业数</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400" b="1" i="0" u="none" strike="noStrike" cap="none" normalizeH="0" baseline="0" smtClean="0">
                          <a:ln>
                            <a:noFill/>
                          </a:ln>
                          <a:solidFill>
                            <a:schemeClr val="tx1"/>
                          </a:solidFill>
                          <a:effectLst/>
                          <a:latin typeface="华文新魏" pitchFamily="2" charset="-122"/>
                          <a:ea typeface="华文新魏" pitchFamily="2" charset="-122"/>
                        </a:rPr>
                        <a:t>资金额（万元）</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华文新魏" pitchFamily="2" charset="-122"/>
                          <a:ea typeface="华文新魏" pitchFamily="2" charset="-122"/>
                        </a:rPr>
                        <a:t>1863—1894</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华文新魏" pitchFamily="2" charset="-122"/>
                          <a:ea typeface="华文新魏" pitchFamily="2" charset="-122"/>
                        </a:rPr>
                        <a:t>119</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华文新魏" pitchFamily="2" charset="-122"/>
                          <a:ea typeface="华文新魏" pitchFamily="2" charset="-122"/>
                        </a:rPr>
                        <a:t>680</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华文新魏" pitchFamily="2" charset="-122"/>
                          <a:ea typeface="华文新魏" pitchFamily="2" charset="-122"/>
                        </a:rPr>
                        <a:t>1895—1898</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华文新魏" pitchFamily="2" charset="-122"/>
                          <a:ea typeface="华文新魏" pitchFamily="2" charset="-122"/>
                        </a:rPr>
                        <a:t>274</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华文新魏" pitchFamily="2" charset="-122"/>
                          <a:ea typeface="华文新魏" pitchFamily="2" charset="-122"/>
                        </a:rPr>
                        <a:t>1432</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0133" name="Rectangle 22"/>
          <p:cNvSpPr>
            <a:spLocks noChangeArrowheads="1"/>
          </p:cNvSpPr>
          <p:nvPr/>
        </p:nvSpPr>
        <p:spPr bwMode="auto">
          <a:xfrm>
            <a:off x="1043608" y="3733800"/>
            <a:ext cx="4823792" cy="641350"/>
          </a:xfrm>
          <a:prstGeom prst="rect">
            <a:avLst/>
          </a:prstGeom>
          <a:noFill/>
          <a:ln w="9525">
            <a:noFill/>
            <a:miter lim="800000"/>
            <a:headEnd/>
            <a:tailEnd/>
          </a:ln>
        </p:spPr>
        <p:txBody>
          <a:bodyPr wrap="square">
            <a:spAutoFit/>
          </a:bodyPr>
          <a:lstStyle/>
          <a:p>
            <a:r>
              <a:rPr lang="zh-CN" altLang="en-US" sz="3600" dirty="0">
                <a:effectLst>
                  <a:outerShdw blurRad="38100" dist="38100" dir="2700000" algn="tl">
                    <a:srgbClr val="C0C0C0"/>
                  </a:outerShdw>
                </a:effectLst>
                <a:latin typeface="Times New Roman" pitchFamily="18" charset="0"/>
                <a:ea typeface="隶书" pitchFamily="49" charset="-122"/>
              </a:rPr>
              <a:t>民族资本主义初步发展</a:t>
            </a:r>
          </a:p>
        </p:txBody>
      </p:sp>
      <p:sp>
        <p:nvSpPr>
          <p:cNvPr id="90134" name="Text Box 23"/>
          <p:cNvSpPr txBox="1">
            <a:spLocks noChangeArrowheads="1"/>
          </p:cNvSpPr>
          <p:nvPr/>
        </p:nvSpPr>
        <p:spPr bwMode="auto">
          <a:xfrm>
            <a:off x="971600" y="4953000"/>
            <a:ext cx="7632848" cy="646331"/>
          </a:xfrm>
          <a:prstGeom prst="rect">
            <a:avLst/>
          </a:prstGeom>
          <a:noFill/>
          <a:ln w="9525">
            <a:noFill/>
            <a:miter lim="800000"/>
            <a:headEnd/>
            <a:tailEnd/>
          </a:ln>
        </p:spPr>
        <p:txBody>
          <a:bodyPr wrap="square">
            <a:spAutoFit/>
          </a:bodyPr>
          <a:lstStyle/>
          <a:p>
            <a:r>
              <a:rPr lang="zh-CN" altLang="en-US" sz="3600" dirty="0">
                <a:effectLst>
                  <a:outerShdw blurRad="38100" dist="38100" dir="2700000" algn="tl">
                    <a:srgbClr val="C0C0C0"/>
                  </a:outerShdw>
                </a:effectLst>
                <a:latin typeface="Times New Roman" pitchFamily="18" charset="0"/>
                <a:ea typeface="隶书" pitchFamily="49" charset="-122"/>
              </a:rPr>
              <a:t>民族资产阶级开始登上政治舞台</a:t>
            </a:r>
          </a:p>
        </p:txBody>
      </p:sp>
      <p:sp>
        <p:nvSpPr>
          <p:cNvPr id="90135" name="AutoShape 24"/>
          <p:cNvSpPr>
            <a:spLocks noChangeArrowheads="1"/>
          </p:cNvSpPr>
          <p:nvPr/>
        </p:nvSpPr>
        <p:spPr bwMode="auto">
          <a:xfrm>
            <a:off x="2819400" y="3200400"/>
            <a:ext cx="838200" cy="685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90136" name="AutoShape 25"/>
          <p:cNvSpPr>
            <a:spLocks noChangeArrowheads="1"/>
          </p:cNvSpPr>
          <p:nvPr/>
        </p:nvSpPr>
        <p:spPr bwMode="auto">
          <a:xfrm>
            <a:off x="2819400" y="4343400"/>
            <a:ext cx="838200" cy="685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90137" name="AutoShape 26"/>
          <p:cNvSpPr>
            <a:spLocks noChangeArrowheads="1"/>
          </p:cNvSpPr>
          <p:nvPr/>
        </p:nvSpPr>
        <p:spPr bwMode="auto">
          <a:xfrm>
            <a:off x="5796136" y="3933056"/>
            <a:ext cx="1143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90138" name="AutoShape 27"/>
          <p:cNvSpPr>
            <a:spLocks noChangeArrowheads="1"/>
          </p:cNvSpPr>
          <p:nvPr/>
        </p:nvSpPr>
        <p:spPr bwMode="auto">
          <a:xfrm rot="5400000">
            <a:off x="3547418" y="5029646"/>
            <a:ext cx="609600" cy="17287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90139" name="WordArt 28"/>
          <p:cNvSpPr>
            <a:spLocks noChangeArrowheads="1" noChangeShapeType="1" noTextEdit="1"/>
          </p:cNvSpPr>
          <p:nvPr/>
        </p:nvSpPr>
        <p:spPr bwMode="auto">
          <a:xfrm>
            <a:off x="4716016" y="5661248"/>
            <a:ext cx="2819400" cy="533400"/>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FF0000"/>
                  </a:solidFill>
                  <a:round/>
                  <a:headEnd/>
                  <a:tailEnd/>
                </a:ln>
                <a:solidFill>
                  <a:srgbClr val="FF0000"/>
                </a:solidFill>
                <a:effectLst>
                  <a:outerShdw dist="35921" dir="2700000" algn="ctr" rotWithShape="0">
                    <a:srgbClr val="C0C0C0">
                      <a:alpha val="76999"/>
                    </a:srgbClr>
                  </a:outerShdw>
                </a:effectLst>
                <a:latin typeface="宋体"/>
                <a:ea typeface="宋体"/>
              </a:rPr>
              <a:t>政治（阶级）基础</a:t>
            </a:r>
          </a:p>
        </p:txBody>
      </p:sp>
      <p:sp>
        <p:nvSpPr>
          <p:cNvPr id="90140" name="WordArt 29"/>
          <p:cNvSpPr>
            <a:spLocks noChangeArrowheads="1" noChangeShapeType="1" noTextEdit="1"/>
          </p:cNvSpPr>
          <p:nvPr/>
        </p:nvSpPr>
        <p:spPr bwMode="auto">
          <a:xfrm>
            <a:off x="7020272" y="3789040"/>
            <a:ext cx="1960563" cy="577850"/>
          </a:xfrm>
          <a:prstGeom prst="rect">
            <a:avLst/>
          </a:prstGeom>
          <a:ln>
            <a:solidFill>
              <a:schemeClr val="tx1"/>
            </a:solidFill>
          </a:ln>
        </p:spPr>
        <p:txBody>
          <a:bodyPr wrap="none" fromWordArt="1">
            <a:prstTxWarp prst="textPlain">
              <a:avLst>
                <a:gd name="adj" fmla="val 50000"/>
              </a:avLst>
            </a:prstTxWarp>
          </a:bodyPr>
          <a:lstStyle/>
          <a:p>
            <a:pPr algn="ctr"/>
            <a:r>
              <a:rPr lang="zh-CN" altLang="en-US" sz="3600" kern="10" dirty="0">
                <a:ln w="19050">
                  <a:solidFill>
                    <a:srgbClr val="FF0000"/>
                  </a:solidFill>
                  <a:round/>
                  <a:headEnd/>
                  <a:tailEnd/>
                </a:ln>
                <a:solidFill>
                  <a:srgbClr val="FF0000"/>
                </a:solidFill>
                <a:effectLst>
                  <a:outerShdw dist="35921" dir="2700000" algn="ctr" rotWithShape="0">
                    <a:srgbClr val="C0C0C0">
                      <a:alpha val="76999"/>
                    </a:srgbClr>
                  </a:outerShdw>
                </a:effectLst>
                <a:latin typeface="宋体"/>
                <a:ea typeface="宋体"/>
              </a:rPr>
              <a:t>经济基础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0-#ppt_w/2"/>
                                          </p:val>
                                        </p:tav>
                                        <p:tav tm="100000">
                                          <p:val>
                                            <p:strVal val="#ppt_x"/>
                                          </p:val>
                                        </p:tav>
                                      </p:tavLst>
                                    </p:anim>
                                    <p:anim calcmode="lin" valueType="num">
                                      <p:cBhvr additive="base">
                                        <p:cTn id="8" dur="500" fill="hold"/>
                                        <p:tgtEl>
                                          <p:spTgt spid="901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blinds(horizontal)">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90135"/>
                                        </p:tgtEl>
                                        <p:attrNameLst>
                                          <p:attrName>style.visibility</p:attrName>
                                        </p:attrNameLst>
                                      </p:cBhvr>
                                      <p:to>
                                        <p:strVal val="visible"/>
                                      </p:to>
                                    </p:set>
                                    <p:anim calcmode="lin" valueType="num">
                                      <p:cBhvr additive="base">
                                        <p:cTn id="17" dur="500" fill="hold"/>
                                        <p:tgtEl>
                                          <p:spTgt spid="90135"/>
                                        </p:tgtEl>
                                        <p:attrNameLst>
                                          <p:attrName>ppt_x</p:attrName>
                                        </p:attrNameLst>
                                      </p:cBhvr>
                                      <p:tavLst>
                                        <p:tav tm="0">
                                          <p:val>
                                            <p:strVal val="#ppt_x"/>
                                          </p:val>
                                        </p:tav>
                                        <p:tav tm="100000">
                                          <p:val>
                                            <p:strVal val="#ppt_x"/>
                                          </p:val>
                                        </p:tav>
                                      </p:tavLst>
                                    </p:anim>
                                    <p:anim calcmode="lin" valueType="num">
                                      <p:cBhvr additive="base">
                                        <p:cTn id="18" dur="500" fill="hold"/>
                                        <p:tgtEl>
                                          <p:spTgt spid="90135"/>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90133"/>
                                        </p:tgtEl>
                                        <p:attrNameLst>
                                          <p:attrName>style.visibility</p:attrName>
                                        </p:attrNameLst>
                                      </p:cBhvr>
                                      <p:to>
                                        <p:strVal val="visible"/>
                                      </p:to>
                                    </p:set>
                                    <p:animEffect transition="in" filter="dissolve">
                                      <p:cBhvr>
                                        <p:cTn id="22" dur="500"/>
                                        <p:tgtEl>
                                          <p:spTgt spid="9013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90136"/>
                                        </p:tgtEl>
                                        <p:attrNameLst>
                                          <p:attrName>style.visibility</p:attrName>
                                        </p:attrNameLst>
                                      </p:cBhvr>
                                      <p:to>
                                        <p:strVal val="visible"/>
                                      </p:to>
                                    </p:set>
                                    <p:anim calcmode="lin" valueType="num">
                                      <p:cBhvr additive="base">
                                        <p:cTn id="27" dur="500" fill="hold"/>
                                        <p:tgtEl>
                                          <p:spTgt spid="90136"/>
                                        </p:tgtEl>
                                        <p:attrNameLst>
                                          <p:attrName>ppt_x</p:attrName>
                                        </p:attrNameLst>
                                      </p:cBhvr>
                                      <p:tavLst>
                                        <p:tav tm="0">
                                          <p:val>
                                            <p:strVal val="#ppt_x"/>
                                          </p:val>
                                        </p:tav>
                                        <p:tav tm="100000">
                                          <p:val>
                                            <p:strVal val="#ppt_x"/>
                                          </p:val>
                                        </p:tav>
                                      </p:tavLst>
                                    </p:anim>
                                    <p:anim calcmode="lin" valueType="num">
                                      <p:cBhvr additive="base">
                                        <p:cTn id="28" dur="500" fill="hold"/>
                                        <p:tgtEl>
                                          <p:spTgt spid="9013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901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0137"/>
                                        </p:tgtEl>
                                        <p:attrNameLst>
                                          <p:attrName>style.visibility</p:attrName>
                                        </p:attrNameLst>
                                      </p:cBhvr>
                                      <p:to>
                                        <p:strVal val="visible"/>
                                      </p:to>
                                    </p:set>
                                    <p:anim calcmode="lin" valueType="num">
                                      <p:cBhvr additive="base">
                                        <p:cTn id="36" dur="500" fill="hold"/>
                                        <p:tgtEl>
                                          <p:spTgt spid="90137"/>
                                        </p:tgtEl>
                                        <p:attrNameLst>
                                          <p:attrName>ppt_x</p:attrName>
                                        </p:attrNameLst>
                                      </p:cBhvr>
                                      <p:tavLst>
                                        <p:tav tm="0">
                                          <p:val>
                                            <p:strVal val="0-#ppt_w/2"/>
                                          </p:val>
                                        </p:tav>
                                        <p:tav tm="100000">
                                          <p:val>
                                            <p:strVal val="#ppt_x"/>
                                          </p:val>
                                        </p:tav>
                                      </p:tavLst>
                                    </p:anim>
                                    <p:anim calcmode="lin" valueType="num">
                                      <p:cBhvr additive="base">
                                        <p:cTn id="37" dur="500" fill="hold"/>
                                        <p:tgtEl>
                                          <p:spTgt spid="90137"/>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0" presetClass="entr" presetSubtype="0" fill="hold" grpId="0" nodeType="afterEffect">
                                  <p:stCondLst>
                                    <p:cond delay="0"/>
                                  </p:stCondLst>
                                  <p:childTnLst>
                                    <p:set>
                                      <p:cBhvr>
                                        <p:cTn id="40" dur="1" fill="hold">
                                          <p:stCondLst>
                                            <p:cond delay="0"/>
                                          </p:stCondLst>
                                        </p:cTn>
                                        <p:tgtEl>
                                          <p:spTgt spid="90140"/>
                                        </p:tgtEl>
                                        <p:attrNameLst>
                                          <p:attrName>style.visibility</p:attrName>
                                        </p:attrNameLst>
                                      </p:cBhvr>
                                      <p:to>
                                        <p:strVal val="visible"/>
                                      </p:to>
                                    </p:set>
                                    <p:animEffect transition="in" filter="wedge">
                                      <p:cBhvr>
                                        <p:cTn id="41" dur="500"/>
                                        <p:tgtEl>
                                          <p:spTgt spid="9014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0138"/>
                                        </p:tgtEl>
                                        <p:attrNameLst>
                                          <p:attrName>style.visibility</p:attrName>
                                        </p:attrNameLst>
                                      </p:cBhvr>
                                      <p:to>
                                        <p:strVal val="visible"/>
                                      </p:to>
                                    </p:set>
                                    <p:anim calcmode="lin" valueType="num">
                                      <p:cBhvr additive="base">
                                        <p:cTn id="46" dur="500" fill="hold"/>
                                        <p:tgtEl>
                                          <p:spTgt spid="90138"/>
                                        </p:tgtEl>
                                        <p:attrNameLst>
                                          <p:attrName>ppt_x</p:attrName>
                                        </p:attrNameLst>
                                      </p:cBhvr>
                                      <p:tavLst>
                                        <p:tav tm="0">
                                          <p:val>
                                            <p:strVal val="#ppt_x"/>
                                          </p:val>
                                        </p:tav>
                                        <p:tav tm="100000">
                                          <p:val>
                                            <p:strVal val="#ppt_x"/>
                                          </p:val>
                                        </p:tav>
                                      </p:tavLst>
                                    </p:anim>
                                    <p:anim calcmode="lin" valueType="num">
                                      <p:cBhvr additive="base">
                                        <p:cTn id="47" dur="500" fill="hold"/>
                                        <p:tgtEl>
                                          <p:spTgt spid="90138"/>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0" presetClass="entr" presetSubtype="0" fill="hold" grpId="0" nodeType="afterEffect">
                                  <p:stCondLst>
                                    <p:cond delay="0"/>
                                  </p:stCondLst>
                                  <p:childTnLst>
                                    <p:set>
                                      <p:cBhvr>
                                        <p:cTn id="50" dur="1" fill="hold">
                                          <p:stCondLst>
                                            <p:cond delay="0"/>
                                          </p:stCondLst>
                                        </p:cTn>
                                        <p:tgtEl>
                                          <p:spTgt spid="90139"/>
                                        </p:tgtEl>
                                        <p:attrNameLst>
                                          <p:attrName>style.visibility</p:attrName>
                                        </p:attrNameLst>
                                      </p:cBhvr>
                                      <p:to>
                                        <p:strVal val="visible"/>
                                      </p:to>
                                    </p:set>
                                    <p:animEffect transition="in" filter="wedge">
                                      <p:cBhvr>
                                        <p:cTn id="51" dur="500"/>
                                        <p:tgtEl>
                                          <p:spTgt spid="90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utoUpdateAnimBg="0"/>
      <p:bldP spid="90133" grpId="0" autoUpdateAnimBg="0"/>
      <p:bldP spid="90134" grpId="0" autoUpdateAnimBg="0"/>
      <p:bldP spid="90135" grpId="0" bldLvl="0" animBg="1" autoUpdateAnimBg="0"/>
      <p:bldP spid="90136" grpId="0" bldLvl="0" animBg="1" autoUpdateAnimBg="0"/>
      <p:bldP spid="90137" grpId="0" animBg="1" autoUpdateAnimBg="0"/>
      <p:bldP spid="90138" grpId="0" bldLvl="0" animBg="1" autoUpdateAnimBg="0"/>
      <p:bldP spid="90139" grpId="0" animBg="1"/>
      <p:bldP spid="901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5256213" y="1844675"/>
            <a:ext cx="611187" cy="1008063"/>
          </a:xfrm>
          <a:prstGeom prst="rect">
            <a:avLst/>
          </a:prstGeom>
          <a:noFill/>
          <a:ln w="9525">
            <a:noFill/>
            <a:miter lim="800000"/>
            <a:headEnd/>
            <a:tailEnd/>
          </a:ln>
          <a:effectLst/>
        </p:spPr>
        <p:txBody>
          <a:bodyPr vert="eaVert">
            <a:spAutoFit/>
          </a:bodyPr>
          <a:lstStyle/>
          <a:p>
            <a:pPr>
              <a:spcBef>
                <a:spcPct val="50000"/>
              </a:spcBef>
            </a:pPr>
            <a:endParaRPr lang="zh-CN" altLang="en-US" sz="2800" b="1">
              <a:solidFill>
                <a:schemeClr val="tx2"/>
              </a:solidFill>
              <a:effectLst>
                <a:outerShdw blurRad="38100" dist="38100" dir="2700000" algn="tl">
                  <a:srgbClr val="C0C0C0"/>
                </a:outerShdw>
              </a:effectLst>
              <a:ea typeface="隶书" pitchFamily="49" charset="-122"/>
            </a:endParaRPr>
          </a:p>
        </p:txBody>
      </p:sp>
      <p:sp>
        <p:nvSpPr>
          <p:cNvPr id="91139" name="Rectangle 3"/>
          <p:cNvSpPr>
            <a:spLocks noChangeArrowheads="1"/>
          </p:cNvSpPr>
          <p:nvPr/>
        </p:nvSpPr>
        <p:spPr bwMode="auto">
          <a:xfrm>
            <a:off x="323528" y="277813"/>
            <a:ext cx="8363272" cy="1278979"/>
          </a:xfrm>
          <a:prstGeom prst="rect">
            <a:avLst/>
          </a:prstGeom>
          <a:noFill/>
          <a:ln w="9525">
            <a:noFill/>
            <a:miter lim="800000"/>
            <a:headEnd/>
            <a:tailEnd/>
          </a:ln>
          <a:effectLst/>
        </p:spPr>
        <p:txBody>
          <a:bodyPr/>
          <a:lstStyle/>
          <a:p>
            <a:pPr>
              <a:buFontTx/>
              <a:buNone/>
            </a:pPr>
            <a:r>
              <a:rPr lang="zh-CN" altLang="en-US" sz="4000" b="1" dirty="0">
                <a:latin typeface="宋体" pitchFamily="2" charset="-122"/>
              </a:rPr>
              <a:t>②甲午战争的惨败，造成了新的民族危机，激发了新的民族觉醒。</a:t>
            </a:r>
          </a:p>
        </p:txBody>
      </p:sp>
      <p:grpSp>
        <p:nvGrpSpPr>
          <p:cNvPr id="12" name="组合 11"/>
          <p:cNvGrpSpPr/>
          <p:nvPr/>
        </p:nvGrpSpPr>
        <p:grpSpPr>
          <a:xfrm>
            <a:off x="179512" y="1556792"/>
            <a:ext cx="2325960" cy="3229327"/>
            <a:chOff x="179512" y="1556792"/>
            <a:chExt cx="2325960" cy="3229327"/>
          </a:xfrm>
        </p:grpSpPr>
        <p:sp>
          <p:nvSpPr>
            <p:cNvPr id="91144" name="Rectangle 8"/>
            <p:cNvSpPr>
              <a:spLocks noChangeArrowheads="1"/>
            </p:cNvSpPr>
            <p:nvPr/>
          </p:nvSpPr>
          <p:spPr bwMode="auto">
            <a:xfrm>
              <a:off x="539552" y="4509120"/>
              <a:ext cx="1519968" cy="276999"/>
            </a:xfrm>
            <a:prstGeom prst="rect">
              <a:avLst/>
            </a:prstGeom>
            <a:noFill/>
            <a:ln w="9525">
              <a:noFill/>
              <a:miter lim="800000"/>
              <a:headEnd/>
              <a:tailEnd/>
            </a:ln>
            <a:effectLst/>
          </p:spPr>
          <p:txBody>
            <a:bodyPr wrap="none">
              <a:spAutoFit/>
            </a:bodyPr>
            <a:lstStyle/>
            <a:p>
              <a:r>
                <a:rPr lang="zh-CN" altLang="en-US" sz="1200" b="1" dirty="0"/>
                <a:t>严复（</a:t>
              </a:r>
              <a:r>
                <a:rPr lang="en-US" altLang="zh-CN" sz="1200" b="1" dirty="0"/>
                <a:t>1854--1921</a:t>
              </a:r>
              <a:r>
                <a:rPr lang="zh-CN" altLang="en-US" sz="1200" b="1" dirty="0"/>
                <a:t>）</a:t>
              </a:r>
            </a:p>
          </p:txBody>
        </p:sp>
        <p:pic>
          <p:nvPicPr>
            <p:cNvPr id="118786" name="Picture 2" descr="http://www.people.com.cn/mediafile/pic/20130207/57/12221501535788226185.jpg"/>
            <p:cNvPicPr>
              <a:picLocks noChangeAspect="1" noChangeArrowheads="1"/>
            </p:cNvPicPr>
            <p:nvPr/>
          </p:nvPicPr>
          <p:blipFill>
            <a:blip r:embed="rId2" cstate="print"/>
            <a:srcRect/>
            <a:stretch>
              <a:fillRect/>
            </a:stretch>
          </p:blipFill>
          <p:spPr bwMode="auto">
            <a:xfrm>
              <a:off x="179512" y="1556792"/>
              <a:ext cx="2325960" cy="2956585"/>
            </a:xfrm>
            <a:prstGeom prst="rect">
              <a:avLst/>
            </a:prstGeom>
            <a:noFill/>
          </p:spPr>
        </p:pic>
      </p:grpSp>
      <p:sp>
        <p:nvSpPr>
          <p:cNvPr id="10" name="云形标注 9"/>
          <p:cNvSpPr/>
          <p:nvPr/>
        </p:nvSpPr>
        <p:spPr>
          <a:xfrm>
            <a:off x="4860032" y="2564904"/>
            <a:ext cx="3816424" cy="2808312"/>
          </a:xfrm>
          <a:prstGeom prst="cloudCallout">
            <a:avLst>
              <a:gd name="adj1" fmla="val -121963"/>
              <a:gd name="adj2" fmla="val -311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2">
                    <a:lumMod val="90000"/>
                    <a:lumOff val="10000"/>
                  </a:schemeClr>
                </a:solidFill>
                <a:latin typeface="+mn-ea"/>
              </a:rPr>
              <a:t>“往者日本以寥寥数舰之舟师，区区数万人之众，一战而剪我最亲之藩属，再战而陪都动摇，三战而夺我最坚之海口，四战而威海之海军大替矣。”</a:t>
            </a:r>
          </a:p>
          <a:p>
            <a:r>
              <a:rPr lang="zh-CN" altLang="en-US" b="1" dirty="0" smtClean="0">
                <a:solidFill>
                  <a:schemeClr val="tx2">
                    <a:lumMod val="90000"/>
                    <a:lumOff val="10000"/>
                  </a:schemeClr>
                </a:solidFill>
                <a:latin typeface="+mn-ea"/>
              </a:rPr>
              <a:t>              </a:t>
            </a:r>
            <a:r>
              <a:rPr lang="en-US" altLang="zh-CN" b="1" dirty="0" smtClean="0">
                <a:solidFill>
                  <a:schemeClr val="tx2">
                    <a:lumMod val="90000"/>
                    <a:lumOff val="10000"/>
                  </a:schemeClr>
                </a:solidFill>
                <a:latin typeface="+mn-ea"/>
              </a:rPr>
              <a:t>----《</a:t>
            </a:r>
            <a:r>
              <a:rPr lang="zh-CN" altLang="en-US" b="1" dirty="0" smtClean="0">
                <a:solidFill>
                  <a:schemeClr val="tx2">
                    <a:lumMod val="90000"/>
                    <a:lumOff val="10000"/>
                  </a:schemeClr>
                </a:solidFill>
                <a:latin typeface="+mn-ea"/>
              </a:rPr>
              <a:t>原强</a:t>
            </a:r>
            <a:r>
              <a:rPr lang="zh-CN" altLang="en-US" dirty="0" smtClean="0">
                <a:solidFill>
                  <a:schemeClr val="tx2">
                    <a:lumMod val="90000"/>
                    <a:lumOff val="10000"/>
                  </a:schemeClr>
                </a:solidFill>
                <a:latin typeface="+mn-ea"/>
              </a:rPr>
              <a:t> </a:t>
            </a:r>
            <a:r>
              <a:rPr lang="en-US" altLang="zh-CN" b="1" dirty="0" smtClean="0">
                <a:solidFill>
                  <a:schemeClr val="tx2">
                    <a:lumMod val="90000"/>
                    <a:lumOff val="10000"/>
                  </a:schemeClr>
                </a:solidFill>
                <a:latin typeface="+mn-ea"/>
              </a:rPr>
              <a:t>》</a:t>
            </a:r>
            <a:endParaRPr lang="en-US" altLang="zh-CN" b="1" dirty="0">
              <a:solidFill>
                <a:schemeClr val="tx2">
                  <a:lumMod val="90000"/>
                  <a:lumOff val="10000"/>
                </a:schemeClr>
              </a:solidFill>
              <a:latin typeface="+mn-ea"/>
            </a:endParaRPr>
          </a:p>
        </p:txBody>
      </p:sp>
      <p:sp>
        <p:nvSpPr>
          <p:cNvPr id="11" name="文本占位符 10"/>
          <p:cNvSpPr>
            <a:spLocks noGrp="1"/>
          </p:cNvSpPr>
          <p:nvPr>
            <p:ph type="body" sz="half" idx="1"/>
          </p:nvPr>
        </p:nvSpPr>
        <p:spPr>
          <a:xfrm>
            <a:off x="323528" y="5373216"/>
            <a:ext cx="8579296" cy="1296144"/>
          </a:xfrm>
        </p:spPr>
        <p:txBody>
          <a:bodyPr>
            <a:normAutofit/>
          </a:bodyPr>
          <a:lstStyle/>
          <a:p>
            <a:r>
              <a:rPr lang="zh-CN" altLang="en-US" sz="2000" b="1" dirty="0" smtClean="0">
                <a:solidFill>
                  <a:srgbClr val="FF0000"/>
                </a:solidFill>
                <a:latin typeface="+mn-ea"/>
              </a:rPr>
              <a:t>平壤</a:t>
            </a:r>
            <a:r>
              <a:rPr lang="zh-CN" altLang="en-US" sz="2000" b="1" dirty="0" smtClean="0">
                <a:solidFill>
                  <a:schemeClr val="tx2">
                    <a:lumMod val="90000"/>
                    <a:lumOff val="10000"/>
                  </a:schemeClr>
                </a:solidFill>
                <a:latin typeface="+mn-ea"/>
              </a:rPr>
              <a:t>战役，驱除清军而控制</a:t>
            </a:r>
            <a:r>
              <a:rPr lang="zh-CN" altLang="en-US" sz="2000" b="1" dirty="0" smtClean="0">
                <a:solidFill>
                  <a:schemeClr val="tx2">
                    <a:lumMod val="90000"/>
                    <a:lumOff val="10000"/>
                  </a:schemeClr>
                </a:solidFill>
                <a:latin typeface="+mn-ea"/>
                <a:hlinkClick r:id="rId3"/>
              </a:rPr>
              <a:t>朝鲜</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鸭绿江</a:t>
            </a:r>
            <a:r>
              <a:rPr lang="zh-CN" altLang="en-US" sz="2000" b="1" dirty="0" smtClean="0">
                <a:solidFill>
                  <a:schemeClr val="tx2">
                    <a:lumMod val="90000"/>
                    <a:lumOff val="10000"/>
                  </a:schemeClr>
                </a:solidFill>
                <a:latin typeface="+mn-ea"/>
              </a:rPr>
              <a:t>之战，攻占</a:t>
            </a:r>
            <a:r>
              <a:rPr lang="zh-CN" altLang="en-US" sz="2000" b="1" dirty="0" smtClean="0">
                <a:solidFill>
                  <a:schemeClr val="tx2">
                    <a:lumMod val="90000"/>
                    <a:lumOff val="10000"/>
                  </a:schemeClr>
                </a:solidFill>
                <a:latin typeface="+mn-ea"/>
                <a:hlinkClick r:id="rId4"/>
              </a:rPr>
              <a:t>凤凰</a:t>
            </a:r>
            <a:r>
              <a:rPr lang="zh-CN" altLang="en-US"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hlinkClick r:id="rId5"/>
              </a:rPr>
              <a:t>九连城</a:t>
            </a:r>
            <a:r>
              <a:rPr lang="zh-CN" altLang="en-US" sz="2000" b="1" dirty="0" smtClean="0">
                <a:solidFill>
                  <a:schemeClr val="tx2">
                    <a:lumMod val="90000"/>
                    <a:lumOff val="10000"/>
                  </a:schemeClr>
                </a:solidFill>
                <a:latin typeface="+mn-ea"/>
              </a:rPr>
              <a:t>，威胁陪都</a:t>
            </a:r>
            <a:r>
              <a:rPr lang="en-US" altLang="zh-CN"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hlinkClick r:id="rId6"/>
              </a:rPr>
              <a:t>盛京</a:t>
            </a:r>
            <a:r>
              <a:rPr lang="en-US" altLang="zh-CN" sz="2000" b="1" dirty="0" smtClean="0">
                <a:solidFill>
                  <a:schemeClr val="tx2">
                    <a:lumMod val="90000"/>
                    <a:lumOff val="10000"/>
                  </a:schemeClr>
                </a:solidFill>
                <a:latin typeface="+mn-ea"/>
              </a:rPr>
              <a:t>(</a:t>
            </a:r>
            <a:r>
              <a:rPr lang="zh-CN" altLang="en-US" sz="2000" b="1" dirty="0" smtClean="0">
                <a:solidFill>
                  <a:schemeClr val="tx2">
                    <a:lumMod val="90000"/>
                    <a:lumOff val="10000"/>
                  </a:schemeClr>
                </a:solidFill>
                <a:latin typeface="+mn-ea"/>
              </a:rPr>
              <a:t>沈阳</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旅顺口</a:t>
            </a:r>
            <a:r>
              <a:rPr lang="zh-CN" altLang="en-US" sz="2000" b="1" dirty="0" smtClean="0">
                <a:solidFill>
                  <a:schemeClr val="tx2">
                    <a:lumMod val="90000"/>
                    <a:lumOff val="10000"/>
                  </a:schemeClr>
                </a:solidFill>
                <a:latin typeface="+mn-ea"/>
              </a:rPr>
              <a:t>之战，占领</a:t>
            </a:r>
            <a:r>
              <a:rPr lang="zh-CN" altLang="en-US" sz="2000" b="1" dirty="0" smtClean="0">
                <a:solidFill>
                  <a:schemeClr val="tx2">
                    <a:lumMod val="90000"/>
                    <a:lumOff val="10000"/>
                  </a:schemeClr>
                </a:solidFill>
                <a:latin typeface="+mn-ea"/>
                <a:hlinkClick r:id="rId3"/>
              </a:rPr>
              <a:t>北洋水师</a:t>
            </a:r>
            <a:r>
              <a:rPr lang="zh-CN" altLang="en-US" sz="2000" b="1" dirty="0" smtClean="0">
                <a:solidFill>
                  <a:schemeClr val="tx2">
                    <a:lumMod val="90000"/>
                    <a:lumOff val="10000"/>
                  </a:schemeClr>
                </a:solidFill>
                <a:latin typeface="+mn-ea"/>
              </a:rPr>
              <a:t>最大要塞港口和船坞修复设施</a:t>
            </a:r>
            <a:r>
              <a:rPr lang="en-US" altLang="zh-CN" sz="2000" b="1" dirty="0" smtClean="0">
                <a:solidFill>
                  <a:schemeClr val="tx2">
                    <a:lumMod val="90000"/>
                    <a:lumOff val="10000"/>
                  </a:schemeClr>
                </a:solidFill>
                <a:latin typeface="+mn-ea"/>
              </a:rPr>
              <a:t>;</a:t>
            </a:r>
            <a:r>
              <a:rPr lang="zh-CN" altLang="en-US" sz="2000" b="1" dirty="0" smtClean="0">
                <a:solidFill>
                  <a:srgbClr val="FF0000"/>
                </a:solidFill>
                <a:latin typeface="+mn-ea"/>
              </a:rPr>
              <a:t>威海卫</a:t>
            </a:r>
            <a:r>
              <a:rPr lang="zh-CN" altLang="en-US" sz="2000" b="1" dirty="0" smtClean="0">
                <a:solidFill>
                  <a:schemeClr val="tx2">
                    <a:lumMod val="90000"/>
                    <a:lumOff val="10000"/>
                  </a:schemeClr>
                </a:solidFill>
                <a:latin typeface="+mn-ea"/>
              </a:rPr>
              <a:t>之战，占领</a:t>
            </a:r>
            <a:r>
              <a:rPr lang="zh-CN" altLang="en-US" sz="2000" b="1" dirty="0" smtClean="0">
                <a:solidFill>
                  <a:schemeClr val="tx2">
                    <a:lumMod val="90000"/>
                    <a:lumOff val="10000"/>
                  </a:schemeClr>
                </a:solidFill>
                <a:latin typeface="+mn-ea"/>
                <a:hlinkClick r:id="rId3"/>
              </a:rPr>
              <a:t>威海</a:t>
            </a:r>
            <a:r>
              <a:rPr lang="zh-CN" altLang="en-US" sz="2000" b="1" dirty="0" smtClean="0">
                <a:solidFill>
                  <a:schemeClr val="tx2">
                    <a:lumMod val="90000"/>
                    <a:lumOff val="10000"/>
                  </a:schemeClr>
                </a:solidFill>
                <a:latin typeface="+mn-ea"/>
              </a:rPr>
              <a:t>，全歼北洋水师。</a:t>
            </a:r>
            <a:endParaRPr lang="zh-CN" altLang="en-US" sz="2000"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sz="quarter" idx="1"/>
          </p:nvPr>
        </p:nvSpPr>
        <p:spPr>
          <a:xfrm>
            <a:off x="395536" y="2492896"/>
            <a:ext cx="5059288" cy="3312368"/>
          </a:xfrm>
        </p:spPr>
        <p:txBody>
          <a:bodyPr>
            <a:normAutofit/>
          </a:bodyPr>
          <a:lstStyle/>
          <a:p>
            <a:r>
              <a:rPr lang="zh-CN" altLang="en-US" b="1" dirty="0">
                <a:latin typeface="Arial"/>
                <a:ea typeface="华文新魏" pitchFamily="2" charset="-122"/>
              </a:rPr>
              <a:t>“</a:t>
            </a:r>
            <a:r>
              <a:rPr lang="zh-CN" altLang="en-US" b="1" dirty="0">
                <a:latin typeface="华文新魏" pitchFamily="2" charset="-122"/>
                <a:ea typeface="华文新魏" pitchFamily="2" charset="-122"/>
              </a:rPr>
              <a:t>割地驻兵，</a:t>
            </a:r>
            <a:r>
              <a:rPr lang="zh-CN" altLang="en-US" b="1" dirty="0">
                <a:latin typeface="Arial"/>
                <a:ea typeface="华文新魏" pitchFamily="2" charset="-122"/>
              </a:rPr>
              <a:t>……</a:t>
            </a:r>
            <a:r>
              <a:rPr lang="zh-CN" altLang="en-US" b="1" dirty="0">
                <a:latin typeface="华文新魏" pitchFamily="2" charset="-122"/>
                <a:ea typeface="华文新魏" pitchFamily="2" charset="-122"/>
              </a:rPr>
              <a:t>如猛虎在门，动思吞噬；赔款之害，如人受重伤，气血大损；通商之害，如</a:t>
            </a:r>
            <a:r>
              <a:rPr lang="zh-CN" altLang="en-US" b="1" dirty="0">
                <a:latin typeface="华文新魏" pitchFamily="2" charset="-122"/>
                <a:ea typeface="华文新魏" pitchFamily="2" charset="-122"/>
                <a:sym typeface="Arial" pitchFamily="34" charset="0"/>
              </a:rPr>
              <a:t>鸩（zh</a:t>
            </a:r>
            <a:r>
              <a:rPr lang="zh-CN" altLang="en-US" b="1" dirty="0">
                <a:latin typeface="Arial"/>
                <a:ea typeface="华文新魏" pitchFamily="2" charset="-122"/>
                <a:sym typeface="Arial" pitchFamily="34" charset="0"/>
              </a:rPr>
              <a:t>è</a:t>
            </a:r>
            <a:r>
              <a:rPr lang="zh-CN" altLang="en-US" b="1" dirty="0">
                <a:latin typeface="华文新魏" pitchFamily="2" charset="-122"/>
                <a:ea typeface="华文新魏" pitchFamily="2" charset="-122"/>
                <a:sym typeface="Arial" pitchFamily="34" charset="0"/>
              </a:rPr>
              <a:t>n）</a:t>
            </a:r>
            <a:r>
              <a:rPr lang="zh-CN" altLang="en-US" b="1" dirty="0">
                <a:latin typeface="华文新魏" pitchFamily="2" charset="-122"/>
                <a:ea typeface="华文新魏" pitchFamily="2" charset="-122"/>
              </a:rPr>
              <a:t>酒止渴，毒在肺腑。</a:t>
            </a:r>
            <a:r>
              <a:rPr lang="zh-CN" altLang="en-US" b="1" dirty="0">
                <a:latin typeface="Arial"/>
                <a:ea typeface="华文新魏" pitchFamily="2" charset="-122"/>
              </a:rPr>
              <a:t>”</a:t>
            </a:r>
            <a:r>
              <a:rPr lang="zh-CN" altLang="en-US" b="1" dirty="0">
                <a:latin typeface="华文新魏" pitchFamily="2" charset="-122"/>
                <a:ea typeface="华文新魏" pitchFamily="2" charset="-122"/>
              </a:rPr>
              <a:t> </a:t>
            </a:r>
          </a:p>
          <a:p>
            <a:r>
              <a:rPr lang="en-US" altLang="zh-CN" b="1" dirty="0" smtClean="0">
                <a:latin typeface="华文新魏" pitchFamily="2" charset="-122"/>
                <a:ea typeface="华文新魏" pitchFamily="2" charset="-122"/>
              </a:rPr>
              <a:t>    ----</a:t>
            </a:r>
            <a:r>
              <a:rPr lang="zh-CN" altLang="en-US" b="1" dirty="0" smtClean="0">
                <a:latin typeface="华文新魏" pitchFamily="2" charset="-122"/>
                <a:ea typeface="华文新魏" pitchFamily="2" charset="-122"/>
              </a:rPr>
              <a:t>《各国现代化比较研究》</a:t>
            </a:r>
            <a:r>
              <a:rPr lang="zh-CN" altLang="en-US" b="1" dirty="0">
                <a:latin typeface="华文新魏" pitchFamily="2" charset="-122"/>
                <a:ea typeface="华文新魏" pitchFamily="2" charset="-122"/>
              </a:rPr>
              <a:t>第53页</a:t>
            </a:r>
          </a:p>
        </p:txBody>
      </p:sp>
      <p:grpSp>
        <p:nvGrpSpPr>
          <p:cNvPr id="2" name="Group 3"/>
          <p:cNvGrpSpPr>
            <a:grpSpLocks/>
          </p:cNvGrpSpPr>
          <p:nvPr/>
        </p:nvGrpSpPr>
        <p:grpSpPr bwMode="auto">
          <a:xfrm>
            <a:off x="611560" y="548680"/>
            <a:ext cx="1956829" cy="1459632"/>
            <a:chOff x="226" y="0"/>
            <a:chExt cx="1024" cy="1315"/>
          </a:xfrm>
        </p:grpSpPr>
        <p:pic>
          <p:nvPicPr>
            <p:cNvPr id="93188" name="Picture 4"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3189" name="Rectangle 5" descr="信纸"/>
            <p:cNvSpPr>
              <a:spLocks noChangeArrowheads="1"/>
            </p:cNvSpPr>
            <p:nvPr/>
          </p:nvSpPr>
          <p:spPr bwMode="auto">
            <a:xfrm>
              <a:off x="401" y="316"/>
              <a:ext cx="575" cy="41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effectLst>
                    <a:outerShdw blurRad="38100" dist="38100" dir="2700000" algn="tl">
                      <a:srgbClr val="C0C0C0"/>
                    </a:outerShdw>
                  </a:effectLst>
                  <a:latin typeface="隶书" pitchFamily="49" charset="-122"/>
                  <a:ea typeface="隶书" pitchFamily="49" charset="-122"/>
                </a:rPr>
                <a:t>材料</a:t>
              </a:r>
            </a:p>
          </p:txBody>
        </p:sp>
      </p:grpSp>
      <p:grpSp>
        <p:nvGrpSpPr>
          <p:cNvPr id="8" name="组合 7"/>
          <p:cNvGrpSpPr/>
          <p:nvPr/>
        </p:nvGrpSpPr>
        <p:grpSpPr>
          <a:xfrm>
            <a:off x="6012160" y="1556792"/>
            <a:ext cx="2552700" cy="3373343"/>
            <a:chOff x="6012160" y="1556792"/>
            <a:chExt cx="2552700" cy="3373343"/>
          </a:xfrm>
        </p:grpSpPr>
        <p:sp>
          <p:nvSpPr>
            <p:cNvPr id="93190" name="Rectangle 6"/>
            <p:cNvSpPr>
              <a:spLocks noChangeArrowheads="1"/>
            </p:cNvSpPr>
            <p:nvPr/>
          </p:nvSpPr>
          <p:spPr bwMode="auto">
            <a:xfrm>
              <a:off x="6300192" y="4653136"/>
              <a:ext cx="1584088" cy="276999"/>
            </a:xfrm>
            <a:prstGeom prst="rect">
              <a:avLst/>
            </a:prstGeom>
            <a:noFill/>
            <a:ln w="9525">
              <a:noFill/>
              <a:miter lim="800000"/>
              <a:headEnd/>
              <a:tailEnd/>
            </a:ln>
            <a:effectLst/>
          </p:spPr>
          <p:txBody>
            <a:bodyPr wrap="none">
              <a:spAutoFit/>
            </a:bodyPr>
            <a:lstStyle/>
            <a:p>
              <a:r>
                <a:rPr lang="zh-CN" altLang="en-US" sz="1200" b="1" dirty="0"/>
                <a:t>张謇（</a:t>
              </a:r>
              <a:r>
                <a:rPr lang="en-US" altLang="zh-CN" sz="1200" b="1" dirty="0"/>
                <a:t>1853--1926</a:t>
              </a:r>
              <a:r>
                <a:rPr lang="en-US" altLang="zh-CN" sz="1200" dirty="0"/>
                <a:t> </a:t>
              </a:r>
              <a:r>
                <a:rPr lang="zh-CN" altLang="en-US" sz="1200" dirty="0"/>
                <a:t>）</a:t>
              </a:r>
            </a:p>
          </p:txBody>
        </p:sp>
        <p:pic>
          <p:nvPicPr>
            <p:cNvPr id="93191" name="Picture 7" descr="张謇"/>
            <p:cNvPicPr>
              <a:picLocks noChangeAspect="1" noChangeArrowheads="1"/>
            </p:cNvPicPr>
            <p:nvPr/>
          </p:nvPicPr>
          <p:blipFill>
            <a:blip r:embed="rId3" cstate="print"/>
            <a:srcRect/>
            <a:stretch>
              <a:fillRect/>
            </a:stretch>
          </p:blipFill>
          <p:spPr bwMode="auto">
            <a:xfrm>
              <a:off x="6012160" y="1556792"/>
              <a:ext cx="2552700" cy="3000375"/>
            </a:xfrm>
            <a:prstGeom prst="rect">
              <a:avLst/>
            </a:prstGeom>
            <a:noFill/>
            <a:ln w="9525">
              <a:noFill/>
              <a:miter lim="800000"/>
              <a:headEnd/>
              <a:tailEnd/>
            </a:ln>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sz="quarter" idx="1"/>
          </p:nvPr>
        </p:nvSpPr>
        <p:spPr>
          <a:xfrm>
            <a:off x="3203848" y="2132856"/>
            <a:ext cx="5688632" cy="2592288"/>
          </a:xfrm>
        </p:spPr>
        <p:txBody>
          <a:bodyPr>
            <a:normAutofit/>
          </a:bodyPr>
          <a:lstStyle/>
          <a:p>
            <a:r>
              <a:rPr lang="zh-CN" altLang="en-US" sz="2400" b="1" dirty="0" smtClean="0"/>
              <a:t>“吾国则一经庚申圆明园之变，再经甲申马江之变，而十八省之民犹不知痛痒，未尝稍改其顽固嚣张之习，直待台湾既割，二百兆之偿款既输，而鼾睡之声乃渐惊起。”</a:t>
            </a:r>
            <a:endParaRPr lang="en-US" altLang="zh-CN" sz="2400" b="1" dirty="0" smtClean="0"/>
          </a:p>
          <a:p>
            <a:r>
              <a:rPr lang="en-US" altLang="zh-CN" sz="2400" b="1" dirty="0" smtClean="0"/>
              <a:t>                    ----</a:t>
            </a:r>
            <a:r>
              <a:rPr lang="zh-CN" altLang="en-US" sz="2400" b="1" dirty="0" smtClean="0"/>
              <a:t>梁启超</a:t>
            </a:r>
            <a:r>
              <a:rPr lang="en-US" altLang="zh-CN" sz="2400" b="1" dirty="0"/>
              <a:t>《</a:t>
            </a:r>
            <a:r>
              <a:rPr lang="zh-CN" altLang="en-US" sz="2400" b="1" dirty="0"/>
              <a:t>戊戌政变记</a:t>
            </a:r>
            <a:r>
              <a:rPr lang="en-US" altLang="zh-CN" sz="2400" b="1" dirty="0"/>
              <a:t>》</a:t>
            </a:r>
          </a:p>
          <a:p>
            <a:endParaRPr lang="zh-CN" altLang="en-US" sz="2600" dirty="0"/>
          </a:p>
        </p:txBody>
      </p:sp>
      <p:grpSp>
        <p:nvGrpSpPr>
          <p:cNvPr id="9" name="组合 8"/>
          <p:cNvGrpSpPr/>
          <p:nvPr/>
        </p:nvGrpSpPr>
        <p:grpSpPr>
          <a:xfrm>
            <a:off x="6876256" y="404664"/>
            <a:ext cx="1656184" cy="1224370"/>
            <a:chOff x="6876256" y="404664"/>
            <a:chExt cx="1656184" cy="1224370"/>
          </a:xfrm>
        </p:grpSpPr>
        <p:pic>
          <p:nvPicPr>
            <p:cNvPr id="92164" name="Picture 4" descr="练习1"/>
            <p:cNvPicPr>
              <a:picLocks noChangeAspect="1" noChangeArrowheads="1"/>
            </p:cNvPicPr>
            <p:nvPr/>
          </p:nvPicPr>
          <p:blipFill>
            <a:blip r:embed="rId2" cstate="print"/>
            <a:srcRect/>
            <a:stretch>
              <a:fillRect/>
            </a:stretch>
          </p:blipFill>
          <p:spPr bwMode="auto">
            <a:xfrm>
              <a:off x="6876256" y="404664"/>
              <a:ext cx="1656184" cy="1224370"/>
            </a:xfrm>
            <a:prstGeom prst="rect">
              <a:avLst/>
            </a:prstGeom>
            <a:noFill/>
            <a:ln w="9525">
              <a:noFill/>
              <a:miter lim="800000"/>
              <a:headEnd/>
              <a:tailEnd/>
            </a:ln>
          </p:spPr>
        </p:pic>
        <p:sp>
          <p:nvSpPr>
            <p:cNvPr id="92165" name="Rectangle 5" descr="信纸"/>
            <p:cNvSpPr>
              <a:spLocks noChangeArrowheads="1"/>
            </p:cNvSpPr>
            <p:nvPr/>
          </p:nvSpPr>
          <p:spPr bwMode="auto">
            <a:xfrm>
              <a:off x="7164288" y="548680"/>
              <a:ext cx="965568" cy="494403"/>
            </a:xfrm>
            <a:prstGeom prst="rect">
              <a:avLst/>
            </a:prstGeom>
            <a:noFill/>
            <a:ln w="9525">
              <a:noFill/>
              <a:miter lim="800000"/>
              <a:headEnd/>
              <a:tailEnd/>
            </a:ln>
            <a:effectLst/>
          </p:spPr>
          <p:txBody>
            <a:bodyPr wrap="square">
              <a:spAutoFit/>
            </a:bodyPr>
            <a:lstStyle/>
            <a:p>
              <a:pPr algn="ctr"/>
              <a:r>
                <a:rPr lang="zh-CN" altLang="en-US" sz="2800" b="1" dirty="0">
                  <a:solidFill>
                    <a:srgbClr val="800000"/>
                  </a:solidFill>
                  <a:latin typeface="华文新魏" pitchFamily="2" charset="-122"/>
                  <a:ea typeface="华文新魏" pitchFamily="2" charset="-122"/>
                </a:rPr>
                <a:t>材料</a:t>
              </a:r>
            </a:p>
          </p:txBody>
        </p:sp>
      </p:grpSp>
      <p:grpSp>
        <p:nvGrpSpPr>
          <p:cNvPr id="8" name="组合 7"/>
          <p:cNvGrpSpPr/>
          <p:nvPr/>
        </p:nvGrpSpPr>
        <p:grpSpPr>
          <a:xfrm>
            <a:off x="467544" y="548680"/>
            <a:ext cx="2719388" cy="4093423"/>
            <a:chOff x="395536" y="1772816"/>
            <a:chExt cx="2719388" cy="4093423"/>
          </a:xfrm>
        </p:grpSpPr>
        <p:pic>
          <p:nvPicPr>
            <p:cNvPr id="92166" name="Picture 6" descr="u=3382768845,1314352815&amp;fm=116&amp;gp=0"/>
            <p:cNvPicPr>
              <a:picLocks noChangeAspect="1" noChangeArrowheads="1"/>
            </p:cNvPicPr>
            <p:nvPr/>
          </p:nvPicPr>
          <p:blipFill>
            <a:blip r:embed="rId3" cstate="print"/>
            <a:srcRect/>
            <a:stretch>
              <a:fillRect/>
            </a:stretch>
          </p:blipFill>
          <p:spPr bwMode="auto">
            <a:xfrm>
              <a:off x="395536" y="1772816"/>
              <a:ext cx="2719388" cy="3733800"/>
            </a:xfrm>
            <a:prstGeom prst="rect">
              <a:avLst/>
            </a:prstGeom>
            <a:noFill/>
            <a:ln w="9525">
              <a:noFill/>
              <a:miter lim="800000"/>
              <a:headEnd/>
              <a:tailEnd/>
            </a:ln>
          </p:spPr>
        </p:pic>
        <p:sp>
          <p:nvSpPr>
            <p:cNvPr id="92167" name="Rectangle 7"/>
            <p:cNvSpPr>
              <a:spLocks noChangeArrowheads="1"/>
            </p:cNvSpPr>
            <p:nvPr/>
          </p:nvSpPr>
          <p:spPr bwMode="auto">
            <a:xfrm>
              <a:off x="683568" y="5589240"/>
              <a:ext cx="1701107" cy="276999"/>
            </a:xfrm>
            <a:prstGeom prst="rect">
              <a:avLst/>
            </a:prstGeom>
            <a:noFill/>
            <a:ln w="9525">
              <a:noFill/>
              <a:miter lim="800000"/>
              <a:headEnd/>
              <a:tailEnd/>
            </a:ln>
            <a:effectLst/>
          </p:spPr>
          <p:txBody>
            <a:bodyPr wrap="none">
              <a:spAutoFit/>
            </a:bodyPr>
            <a:lstStyle/>
            <a:p>
              <a:r>
                <a:rPr lang="zh-CN" altLang="en-US" sz="1200" b="1" dirty="0"/>
                <a:t>梁启超（</a:t>
              </a:r>
              <a:r>
                <a:rPr lang="en-US" altLang="zh-CN" sz="1200" b="1" dirty="0"/>
                <a:t>1873--1929</a:t>
              </a:r>
              <a:r>
                <a:rPr lang="zh-CN" altLang="en-US" sz="1200" b="1" dirty="0"/>
                <a:t>）</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a:xfrm>
            <a:off x="251520" y="274638"/>
            <a:ext cx="8435280" cy="1426170"/>
          </a:xfrm>
          <a:noFill/>
          <a:ln/>
        </p:spPr>
        <p:txBody>
          <a:bodyPr>
            <a:noAutofit/>
          </a:bodyPr>
          <a:lstStyle/>
          <a:p>
            <a:r>
              <a:rPr lang="zh-CN" altLang="en-US" b="1" dirty="0" smtClean="0"/>
              <a:t>③日本</a:t>
            </a:r>
            <a:r>
              <a:rPr lang="zh-CN" altLang="en-US" b="1" dirty="0"/>
              <a:t>向西方学习有效，中国人也想向日本学。</a:t>
            </a:r>
          </a:p>
        </p:txBody>
      </p:sp>
      <p:sp>
        <p:nvSpPr>
          <p:cNvPr id="96258" name="Rectangle 2"/>
          <p:cNvSpPr>
            <a:spLocks noGrp="1" noChangeArrowheads="1"/>
          </p:cNvSpPr>
          <p:nvPr>
            <p:ph sz="quarter" idx="1"/>
          </p:nvPr>
        </p:nvSpPr>
        <p:spPr>
          <a:xfrm>
            <a:off x="323528" y="2924944"/>
            <a:ext cx="8359080" cy="2405608"/>
          </a:xfrm>
          <a:solidFill>
            <a:srgbClr val="FFFFFF"/>
          </a:solidFill>
        </p:spPr>
        <p:txBody>
          <a:bodyPr>
            <a:normAutofit/>
          </a:bodyPr>
          <a:lstStyle/>
          <a:p>
            <a:r>
              <a:rPr lang="zh-CN" altLang="en-US" b="1" dirty="0"/>
              <a:t>“泰西讲求三百年而治，日本施行三十年而强，吾中国国土之大，人民之众，变法三年，可以自立，此后则蒸蒸日上，富强可驾万国。”                                  </a:t>
            </a:r>
          </a:p>
          <a:p>
            <a:r>
              <a:rPr lang="zh-CN" altLang="en-US" b="1" dirty="0"/>
              <a:t>                                    </a:t>
            </a:r>
            <a:r>
              <a:rPr lang="en-US" altLang="zh-CN" b="1" dirty="0" smtClean="0"/>
              <a:t>----</a:t>
            </a:r>
            <a:r>
              <a:rPr lang="zh-CN" altLang="en-US" b="1" dirty="0" smtClean="0"/>
              <a:t>康有为</a:t>
            </a:r>
            <a:r>
              <a:rPr lang="zh-CN" altLang="en-US" b="1" dirty="0"/>
              <a:t>（摘自</a:t>
            </a:r>
            <a:r>
              <a:rPr lang="en-US" altLang="zh-CN" b="1" dirty="0"/>
              <a:t>《</a:t>
            </a:r>
            <a:r>
              <a:rPr lang="zh-CN" altLang="en-US" b="1" dirty="0"/>
              <a:t>戊戌变法</a:t>
            </a:r>
            <a:r>
              <a:rPr lang="en-US" altLang="zh-CN" b="1" dirty="0"/>
              <a:t>》</a:t>
            </a:r>
            <a:r>
              <a:rPr lang="zh-CN" altLang="en-US" b="1" dirty="0"/>
              <a:t>）</a:t>
            </a:r>
          </a:p>
        </p:txBody>
      </p:sp>
      <p:grpSp>
        <p:nvGrpSpPr>
          <p:cNvPr id="2" name="Group 4"/>
          <p:cNvGrpSpPr>
            <a:grpSpLocks/>
          </p:cNvGrpSpPr>
          <p:nvPr/>
        </p:nvGrpSpPr>
        <p:grpSpPr bwMode="auto">
          <a:xfrm>
            <a:off x="5076056" y="1268760"/>
            <a:ext cx="2895600" cy="1655763"/>
            <a:chOff x="0" y="0"/>
            <a:chExt cx="1361" cy="1315"/>
          </a:xfrm>
        </p:grpSpPr>
        <p:pic>
          <p:nvPicPr>
            <p:cNvPr id="96261" name="Picture 5" descr="练习1"/>
            <p:cNvPicPr>
              <a:picLocks noChangeAspect="1" noChangeArrowheads="1"/>
            </p:cNvPicPr>
            <p:nvPr/>
          </p:nvPicPr>
          <p:blipFill>
            <a:blip r:embed="rId2" cstate="print"/>
            <a:srcRect/>
            <a:stretch>
              <a:fillRect/>
            </a:stretch>
          </p:blipFill>
          <p:spPr bwMode="auto">
            <a:xfrm>
              <a:off x="226" y="0"/>
              <a:ext cx="1024" cy="1315"/>
            </a:xfrm>
            <a:prstGeom prst="rect">
              <a:avLst/>
            </a:prstGeom>
            <a:noFill/>
            <a:ln w="9525">
              <a:noFill/>
              <a:miter lim="800000"/>
              <a:headEnd/>
              <a:tailEnd/>
            </a:ln>
          </p:spPr>
        </p:pic>
        <p:sp>
          <p:nvSpPr>
            <p:cNvPr id="96262" name="Rectangle 6" descr="信纸"/>
            <p:cNvSpPr>
              <a:spLocks noChangeArrowheads="1"/>
            </p:cNvSpPr>
            <p:nvPr/>
          </p:nvSpPr>
          <p:spPr bwMode="auto">
            <a:xfrm>
              <a:off x="0" y="316"/>
              <a:ext cx="1361" cy="413"/>
            </a:xfrm>
            <a:prstGeom prst="rect">
              <a:avLst/>
            </a:prstGeom>
            <a:noFill/>
            <a:ln w="9525">
              <a:noFill/>
              <a:miter lim="800000"/>
              <a:headEnd/>
              <a:tailEnd/>
            </a:ln>
            <a:effectLst/>
          </p:spPr>
          <p:txBody>
            <a:bodyPr>
              <a:spAutoFit/>
            </a:bodyPr>
            <a:lstStyle/>
            <a:p>
              <a:pPr algn="ctr"/>
              <a:r>
                <a:rPr lang="zh-CN" altLang="en-US" sz="2800" b="1">
                  <a:solidFill>
                    <a:srgbClr val="800000"/>
                  </a:solidFill>
                  <a:effectLst>
                    <a:outerShdw blurRad="38100" dist="38100" dir="2700000" algn="tl">
                      <a:srgbClr val="C0C0C0"/>
                    </a:outerShdw>
                  </a:effectLst>
                  <a:latin typeface="隶书" pitchFamily="49" charset="-122"/>
                  <a:ea typeface="隶书" pitchFamily="49" charset="-122"/>
                </a:rPr>
                <a:t>材料</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title"/>
          </p:nvPr>
        </p:nvSpPr>
        <p:spPr>
          <a:xfrm>
            <a:off x="251520" y="188640"/>
            <a:ext cx="8218160" cy="936104"/>
          </a:xfrm>
        </p:spPr>
        <p:txBody>
          <a:bodyPr/>
          <a:lstStyle/>
          <a:p>
            <a:r>
              <a:rPr lang="zh-CN" altLang="en-US" b="1" dirty="0">
                <a:latin typeface="华文新魏" pitchFamily="2" charset="-122"/>
                <a:ea typeface="华文新魏" pitchFamily="2" charset="-122"/>
              </a:rPr>
              <a:t>（</a:t>
            </a:r>
            <a:r>
              <a:rPr lang="en-US" altLang="zh-CN" b="1" dirty="0">
                <a:latin typeface="华文新魏" pitchFamily="2" charset="-122"/>
                <a:ea typeface="华文新魏" pitchFamily="2" charset="-122"/>
              </a:rPr>
              <a:t>2</a:t>
            </a:r>
            <a:r>
              <a:rPr lang="zh-CN" altLang="en-US" b="1" dirty="0">
                <a:latin typeface="华文新魏" pitchFamily="2" charset="-122"/>
                <a:ea typeface="华文新魏" pitchFamily="2" charset="-122"/>
              </a:rPr>
              <a:t>）代表人物</a:t>
            </a:r>
          </a:p>
        </p:txBody>
      </p:sp>
      <p:pic>
        <p:nvPicPr>
          <p:cNvPr id="97282" name="Picture 2" descr="0018"/>
          <p:cNvPicPr>
            <a:picLocks noGrp="1" noChangeAspect="1" noChangeArrowheads="1"/>
          </p:cNvPicPr>
          <p:nvPr>
            <p:ph sz="quarter" idx="1"/>
          </p:nvPr>
        </p:nvPicPr>
        <p:blipFill>
          <a:blip r:embed="rId2" cstate="print"/>
          <a:srcRect/>
          <a:stretch>
            <a:fillRect/>
          </a:stretch>
        </p:blipFill>
        <p:spPr>
          <a:xfrm>
            <a:off x="179512" y="1196752"/>
            <a:ext cx="4038600" cy="2692400"/>
          </a:xfrm>
          <a:noFill/>
          <a:ln/>
        </p:spPr>
      </p:pic>
      <p:pic>
        <p:nvPicPr>
          <p:cNvPr id="97284" name="Picture 4" descr="0019"/>
          <p:cNvPicPr>
            <a:picLocks noChangeAspect="1" noChangeArrowheads="1"/>
          </p:cNvPicPr>
          <p:nvPr/>
        </p:nvPicPr>
        <p:blipFill>
          <a:blip r:embed="rId3" cstate="print"/>
          <a:srcRect/>
          <a:stretch>
            <a:fillRect/>
          </a:stretch>
        </p:blipFill>
        <p:spPr bwMode="auto">
          <a:xfrm>
            <a:off x="1043608" y="3933056"/>
            <a:ext cx="4137992" cy="2786063"/>
          </a:xfrm>
          <a:prstGeom prst="rect">
            <a:avLst/>
          </a:prstGeom>
          <a:noFill/>
          <a:ln w="9525">
            <a:noFill/>
            <a:miter lim="800000"/>
            <a:headEnd/>
            <a:tailEnd/>
          </a:ln>
          <a:effectLst/>
        </p:spPr>
      </p:pic>
      <p:pic>
        <p:nvPicPr>
          <p:cNvPr id="97285" name="Picture 5" descr="0067"/>
          <p:cNvPicPr>
            <a:picLocks noChangeAspect="1" noChangeArrowheads="1"/>
          </p:cNvPicPr>
          <p:nvPr/>
        </p:nvPicPr>
        <p:blipFill>
          <a:blip r:embed="rId4" cstate="print"/>
          <a:srcRect/>
          <a:stretch>
            <a:fillRect/>
          </a:stretch>
        </p:blipFill>
        <p:spPr bwMode="auto">
          <a:xfrm>
            <a:off x="5257800" y="3505200"/>
            <a:ext cx="3505200" cy="2743200"/>
          </a:xfrm>
          <a:prstGeom prst="rect">
            <a:avLst/>
          </a:prstGeom>
          <a:noFill/>
          <a:ln w="9525">
            <a:noFill/>
            <a:miter lim="800000"/>
            <a:headEnd/>
            <a:tailEnd/>
          </a:ln>
          <a:effectLst/>
        </p:spPr>
      </p:pic>
      <p:pic>
        <p:nvPicPr>
          <p:cNvPr id="97286" name="Picture 6" descr="024f78f0f736afc3bad33ffcb319ebc4b645124f"/>
          <p:cNvPicPr>
            <a:picLocks noChangeAspect="1" noChangeArrowheads="1"/>
          </p:cNvPicPr>
          <p:nvPr/>
        </p:nvPicPr>
        <p:blipFill>
          <a:blip r:embed="rId5" cstate="print"/>
          <a:srcRect/>
          <a:stretch>
            <a:fillRect/>
          </a:stretch>
        </p:blipFill>
        <p:spPr bwMode="auto">
          <a:xfrm>
            <a:off x="5638800" y="228600"/>
            <a:ext cx="2514600" cy="31242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539552" y="404664"/>
            <a:ext cx="7465640" cy="707886"/>
          </a:xfrm>
          <a:prstGeom prst="rect">
            <a:avLst/>
          </a:prstGeom>
          <a:noFill/>
          <a:ln w="9525">
            <a:noFill/>
            <a:miter lim="800000"/>
            <a:headEnd/>
            <a:tailEnd/>
          </a:ln>
          <a:effectLst/>
        </p:spPr>
        <p:txBody>
          <a:bodyPr wrap="square">
            <a:spAutoFit/>
          </a:bodyPr>
          <a:lstStyle/>
          <a:p>
            <a:pPr>
              <a:spcBef>
                <a:spcPct val="50000"/>
              </a:spcBef>
            </a:pPr>
            <a:r>
              <a:rPr lang="zh-CN" altLang="en-US" sz="4000" b="1" dirty="0" smtClean="0"/>
              <a:t>（</a:t>
            </a:r>
            <a:r>
              <a:rPr lang="en-US" altLang="zh-CN" sz="4000" b="1" dirty="0" smtClean="0"/>
              <a:t>3</a:t>
            </a:r>
            <a:r>
              <a:rPr lang="zh-CN" altLang="en-US" sz="4000" b="1" dirty="0" smtClean="0"/>
              <a:t>）</a:t>
            </a:r>
            <a:r>
              <a:rPr lang="zh-CN" altLang="en-US" sz="4000" b="1" dirty="0" smtClean="0">
                <a:latin typeface="Times New Roman" pitchFamily="18" charset="0"/>
              </a:rPr>
              <a:t>维新</a:t>
            </a:r>
            <a:r>
              <a:rPr lang="zh-CN" altLang="en-US" sz="4000" b="1" dirty="0">
                <a:latin typeface="Times New Roman" pitchFamily="18" charset="0"/>
              </a:rPr>
              <a:t>变法运动</a:t>
            </a:r>
            <a:r>
              <a:rPr lang="zh-CN" altLang="en-US" sz="4000" b="1" dirty="0" smtClean="0">
                <a:latin typeface="Times New Roman" pitchFamily="18" charset="0"/>
              </a:rPr>
              <a:t>的经过</a:t>
            </a:r>
            <a:endParaRPr lang="zh-CN" altLang="en-US" sz="4000" b="1" dirty="0">
              <a:latin typeface="Times New Roman" pitchFamily="18" charset="0"/>
            </a:endParaRPr>
          </a:p>
        </p:txBody>
      </p:sp>
      <p:sp>
        <p:nvSpPr>
          <p:cNvPr id="98307" name="Text Box 3"/>
          <p:cNvSpPr txBox="1">
            <a:spLocks noChangeArrowheads="1"/>
          </p:cNvSpPr>
          <p:nvPr/>
        </p:nvSpPr>
        <p:spPr bwMode="auto">
          <a:xfrm>
            <a:off x="990600" y="2133600"/>
            <a:ext cx="1676400" cy="1220788"/>
          </a:xfrm>
          <a:prstGeom prst="rect">
            <a:avLst/>
          </a:prstGeom>
          <a:noFill/>
          <a:ln w="9525">
            <a:noFill/>
            <a:miter lim="800000"/>
            <a:headEnd/>
            <a:tailEnd/>
          </a:ln>
          <a:effectLst/>
        </p:spPr>
        <p:txBody>
          <a:bodyPr>
            <a:spAutoFit/>
          </a:bodyPr>
          <a:lstStyle/>
          <a:p>
            <a:pPr>
              <a:spcBef>
                <a:spcPct val="50000"/>
              </a:spcBef>
            </a:pPr>
            <a:r>
              <a:rPr lang="zh-CN" altLang="en-US" sz="3200" b="1">
                <a:latin typeface="Times New Roman" pitchFamily="18" charset="0"/>
              </a:rPr>
              <a:t>序   幕</a:t>
            </a:r>
            <a:r>
              <a:rPr lang="zh-CN" altLang="en-US" sz="3200" b="1">
                <a:solidFill>
                  <a:schemeClr val="bg1"/>
                </a:solidFill>
                <a:latin typeface="Times New Roman" pitchFamily="18" charset="0"/>
              </a:rPr>
              <a:t>                                    </a:t>
            </a:r>
          </a:p>
          <a:p>
            <a:pPr>
              <a:spcBef>
                <a:spcPct val="50000"/>
              </a:spcBef>
            </a:pPr>
            <a:r>
              <a:rPr lang="zh-CN" altLang="en-US" sz="2800" b="1">
                <a:solidFill>
                  <a:schemeClr val="bg1"/>
                </a:solidFill>
                <a:latin typeface="Times New Roman" pitchFamily="18" charset="0"/>
              </a:rPr>
              <a:t>              </a:t>
            </a:r>
            <a:endParaRPr lang="zh-CN" altLang="en-US" sz="2400">
              <a:solidFill>
                <a:schemeClr val="bg1"/>
              </a:solidFill>
              <a:latin typeface="Times New Roman" pitchFamily="18" charset="0"/>
            </a:endParaRPr>
          </a:p>
        </p:txBody>
      </p:sp>
      <p:sp>
        <p:nvSpPr>
          <p:cNvPr id="98308" name="AutoShape 4"/>
          <p:cNvSpPr>
            <a:spLocks noChangeArrowheads="1"/>
          </p:cNvSpPr>
          <p:nvPr/>
        </p:nvSpPr>
        <p:spPr bwMode="auto">
          <a:xfrm>
            <a:off x="2438400" y="2209800"/>
            <a:ext cx="1066800" cy="381000"/>
          </a:xfrm>
          <a:prstGeom prst="rightArrow">
            <a:avLst>
              <a:gd name="adj1" fmla="val 50000"/>
              <a:gd name="adj2" fmla="val 70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98309" name="AutoShape 5"/>
          <p:cNvSpPr>
            <a:spLocks noChangeArrowheads="1"/>
          </p:cNvSpPr>
          <p:nvPr/>
        </p:nvSpPr>
        <p:spPr bwMode="auto">
          <a:xfrm>
            <a:off x="6019800" y="2209800"/>
            <a:ext cx="1219200" cy="381000"/>
          </a:xfrm>
          <a:prstGeom prst="rightArrow">
            <a:avLst>
              <a:gd name="adj1" fmla="val 50000"/>
              <a:gd name="adj2" fmla="val 80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98311" name="AutoShape 7"/>
          <p:cNvSpPr>
            <a:spLocks noChangeArrowheads="1"/>
          </p:cNvSpPr>
          <p:nvPr/>
        </p:nvSpPr>
        <p:spPr bwMode="auto">
          <a:xfrm>
            <a:off x="4419600" y="2667000"/>
            <a:ext cx="457200" cy="1066800"/>
          </a:xfrm>
          <a:prstGeom prst="downArrowCallout">
            <a:avLst>
              <a:gd name="adj1" fmla="val 25000"/>
              <a:gd name="adj2" fmla="val 25000"/>
              <a:gd name="adj3" fmla="val 38889"/>
              <a:gd name="adj4" fmla="val 6666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98313" name="Text Box 9"/>
          <p:cNvSpPr txBox="1">
            <a:spLocks noChangeArrowheads="1"/>
          </p:cNvSpPr>
          <p:nvPr/>
        </p:nvSpPr>
        <p:spPr bwMode="auto">
          <a:xfrm>
            <a:off x="3581400" y="2057400"/>
            <a:ext cx="2286000" cy="579438"/>
          </a:xfrm>
          <a:prstGeom prst="rect">
            <a:avLst/>
          </a:prstGeom>
          <a:noFill/>
          <a:ln w="9525">
            <a:noFill/>
            <a:miter lim="800000"/>
            <a:headEnd/>
            <a:tailEnd/>
          </a:ln>
          <a:effectLst/>
        </p:spPr>
        <p:txBody>
          <a:bodyPr>
            <a:spAutoFit/>
          </a:bodyPr>
          <a:lstStyle/>
          <a:p>
            <a:pPr algn="ctr">
              <a:spcBef>
                <a:spcPct val="50000"/>
              </a:spcBef>
            </a:pPr>
            <a:r>
              <a:rPr lang="zh-CN" altLang="en-US" sz="3200" b="1">
                <a:latin typeface="宋体" pitchFamily="2" charset="-122"/>
              </a:rPr>
              <a:t>酝酿和开展</a:t>
            </a:r>
          </a:p>
        </p:txBody>
      </p:sp>
      <p:sp>
        <p:nvSpPr>
          <p:cNvPr id="98314" name="Text Box 10"/>
          <p:cNvSpPr txBox="1">
            <a:spLocks noChangeArrowheads="1"/>
          </p:cNvSpPr>
          <p:nvPr/>
        </p:nvSpPr>
        <p:spPr bwMode="auto">
          <a:xfrm>
            <a:off x="7467600" y="1981200"/>
            <a:ext cx="1219200" cy="579438"/>
          </a:xfrm>
          <a:prstGeom prst="rect">
            <a:avLst/>
          </a:prstGeom>
          <a:noFill/>
          <a:ln w="9525">
            <a:noFill/>
            <a:miter lim="800000"/>
            <a:headEnd/>
            <a:tailEnd/>
          </a:ln>
          <a:effectLst/>
        </p:spPr>
        <p:txBody>
          <a:bodyPr>
            <a:spAutoFit/>
          </a:bodyPr>
          <a:lstStyle/>
          <a:p>
            <a:pPr algn="ctr">
              <a:spcBef>
                <a:spcPct val="50000"/>
              </a:spcBef>
            </a:pPr>
            <a:r>
              <a:rPr lang="zh-CN" altLang="en-US" sz="3200" b="1">
                <a:latin typeface="宋体" pitchFamily="2" charset="-122"/>
              </a:rPr>
              <a:t>高 潮</a:t>
            </a:r>
          </a:p>
        </p:txBody>
      </p:sp>
      <p:sp>
        <p:nvSpPr>
          <p:cNvPr id="98315" name="Text Box 11"/>
          <p:cNvSpPr txBox="1">
            <a:spLocks noChangeArrowheads="1"/>
          </p:cNvSpPr>
          <p:nvPr/>
        </p:nvSpPr>
        <p:spPr bwMode="auto">
          <a:xfrm>
            <a:off x="684213" y="3860800"/>
            <a:ext cx="1828800" cy="579438"/>
          </a:xfrm>
          <a:prstGeom prst="rect">
            <a:avLst/>
          </a:prstGeom>
          <a:noFill/>
          <a:ln w="9525">
            <a:noFill/>
            <a:miter lim="800000"/>
            <a:headEnd/>
            <a:tailEnd/>
          </a:ln>
          <a:effectLst/>
        </p:spPr>
        <p:txBody>
          <a:bodyPr>
            <a:spAutoFit/>
          </a:bodyPr>
          <a:lstStyle/>
          <a:p>
            <a:pPr algn="ctr">
              <a:spcBef>
                <a:spcPct val="50000"/>
              </a:spcBef>
            </a:pPr>
            <a:r>
              <a:rPr lang="zh-CN" altLang="en-US" sz="3200" b="1" dirty="0" smtClean="0">
                <a:latin typeface="宋体" pitchFamily="2" charset="-122"/>
              </a:rPr>
              <a:t>公车上书</a:t>
            </a:r>
            <a:endParaRPr lang="zh-CN" altLang="en-US" sz="3200" b="1" dirty="0">
              <a:latin typeface="宋体" pitchFamily="2" charset="-122"/>
            </a:endParaRPr>
          </a:p>
        </p:txBody>
      </p:sp>
      <p:sp>
        <p:nvSpPr>
          <p:cNvPr id="98316" name="Text Box 12"/>
          <p:cNvSpPr txBox="1">
            <a:spLocks noChangeArrowheads="1"/>
          </p:cNvSpPr>
          <p:nvPr/>
        </p:nvSpPr>
        <p:spPr bwMode="auto">
          <a:xfrm>
            <a:off x="3203575" y="3789363"/>
            <a:ext cx="3097213" cy="1066800"/>
          </a:xfrm>
          <a:prstGeom prst="rect">
            <a:avLst/>
          </a:prstGeom>
          <a:noFill/>
          <a:ln w="9525">
            <a:noFill/>
            <a:miter lim="800000"/>
            <a:headEnd/>
            <a:tailEnd/>
          </a:ln>
          <a:effectLst/>
        </p:spPr>
        <p:txBody>
          <a:bodyPr>
            <a:spAutoFit/>
          </a:bodyPr>
          <a:lstStyle/>
          <a:p>
            <a:pPr algn="ctr">
              <a:spcBef>
                <a:spcPct val="50000"/>
              </a:spcBef>
            </a:pPr>
            <a:r>
              <a:rPr lang="zh-CN" altLang="en-US" sz="3200" b="1" dirty="0">
                <a:latin typeface="宋体" pitchFamily="2" charset="-122"/>
              </a:rPr>
              <a:t>创办政治</a:t>
            </a:r>
            <a:r>
              <a:rPr lang="zh-CN" altLang="en-US" sz="3200" b="1" dirty="0" smtClean="0">
                <a:latin typeface="宋体" pitchFamily="2" charset="-122"/>
              </a:rPr>
              <a:t>团体、报刊</a:t>
            </a:r>
            <a:r>
              <a:rPr lang="zh-CN" altLang="en-US" sz="3200" b="1" dirty="0">
                <a:latin typeface="宋体" pitchFamily="2" charset="-122"/>
              </a:rPr>
              <a:t>、学堂</a:t>
            </a:r>
          </a:p>
        </p:txBody>
      </p:sp>
      <p:sp>
        <p:nvSpPr>
          <p:cNvPr id="98317" name="Text Box 13"/>
          <p:cNvSpPr txBox="1">
            <a:spLocks noChangeArrowheads="1"/>
          </p:cNvSpPr>
          <p:nvPr/>
        </p:nvSpPr>
        <p:spPr bwMode="auto">
          <a:xfrm>
            <a:off x="7092950" y="3716338"/>
            <a:ext cx="1828800" cy="579437"/>
          </a:xfrm>
          <a:prstGeom prst="rect">
            <a:avLst/>
          </a:prstGeom>
          <a:noFill/>
          <a:ln w="9525">
            <a:noFill/>
            <a:miter lim="800000"/>
            <a:headEnd/>
            <a:tailEnd/>
          </a:ln>
          <a:effectLst/>
        </p:spPr>
        <p:txBody>
          <a:bodyPr>
            <a:spAutoFit/>
          </a:bodyPr>
          <a:lstStyle/>
          <a:p>
            <a:pPr algn="ctr">
              <a:spcBef>
                <a:spcPct val="50000"/>
              </a:spcBef>
            </a:pPr>
            <a:r>
              <a:rPr lang="zh-CN" altLang="en-US" sz="3200" b="1" dirty="0">
                <a:latin typeface="宋体" pitchFamily="2" charset="-122"/>
              </a:rPr>
              <a:t>戊戌变法</a:t>
            </a:r>
          </a:p>
        </p:txBody>
      </p:sp>
      <p:sp>
        <p:nvSpPr>
          <p:cNvPr id="98318" name="Text Box 14"/>
          <p:cNvSpPr txBox="1">
            <a:spLocks noChangeArrowheads="1"/>
          </p:cNvSpPr>
          <p:nvPr/>
        </p:nvSpPr>
        <p:spPr bwMode="auto">
          <a:xfrm>
            <a:off x="6248400" y="4868863"/>
            <a:ext cx="2895600" cy="579437"/>
          </a:xfrm>
          <a:prstGeom prst="rect">
            <a:avLst/>
          </a:prstGeom>
          <a:noFill/>
          <a:ln w="9525">
            <a:noFill/>
            <a:miter lim="800000"/>
            <a:headEnd/>
            <a:tailEnd/>
          </a:ln>
          <a:effectLst/>
        </p:spPr>
        <p:txBody>
          <a:bodyPr>
            <a:spAutoFit/>
          </a:bodyPr>
          <a:lstStyle/>
          <a:p>
            <a:pPr algn="ctr">
              <a:spcBef>
                <a:spcPct val="50000"/>
              </a:spcBef>
            </a:pPr>
            <a:endParaRPr lang="zh-CN" altLang="en-US" sz="3200" b="1">
              <a:solidFill>
                <a:schemeClr val="bg1"/>
              </a:solidFill>
              <a:latin typeface="宋体" pitchFamily="2" charset="-122"/>
            </a:endParaRPr>
          </a:p>
        </p:txBody>
      </p:sp>
      <p:sp>
        <p:nvSpPr>
          <p:cNvPr id="17" name="下箭头 16"/>
          <p:cNvSpPr/>
          <p:nvPr/>
        </p:nvSpPr>
        <p:spPr>
          <a:xfrm>
            <a:off x="1691680" y="2924944"/>
            <a:ext cx="21602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7956376" y="2780928"/>
            <a:ext cx="21602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8315"/>
                                        </p:tgtEl>
                                        <p:attrNameLst>
                                          <p:attrName>style.visibility</p:attrName>
                                        </p:attrNameLst>
                                      </p:cBhvr>
                                      <p:to>
                                        <p:strVal val="visible"/>
                                      </p:to>
                                    </p:set>
                                    <p:animEffect transition="in" filter="wipe(up)">
                                      <p:cBhvr>
                                        <p:cTn id="7" dur="500"/>
                                        <p:tgtEl>
                                          <p:spTgt spid="98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8311"/>
                                        </p:tgtEl>
                                        <p:attrNameLst>
                                          <p:attrName>style.visibility</p:attrName>
                                        </p:attrNameLst>
                                      </p:cBhvr>
                                      <p:to>
                                        <p:strVal val="visible"/>
                                      </p:to>
                                    </p:set>
                                    <p:animEffect transition="in" filter="wipe(up)">
                                      <p:cBhvr>
                                        <p:cTn id="12" dur="500"/>
                                        <p:tgtEl>
                                          <p:spTgt spid="983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16"/>
                                        </p:tgtEl>
                                        <p:attrNameLst>
                                          <p:attrName>style.visibility</p:attrName>
                                        </p:attrNameLst>
                                      </p:cBhvr>
                                      <p:to>
                                        <p:strVal val="visible"/>
                                      </p:to>
                                    </p:set>
                                    <p:animEffect transition="in" filter="wipe(left)">
                                      <p:cBhvr>
                                        <p:cTn id="17" dur="500"/>
                                        <p:tgtEl>
                                          <p:spTgt spid="983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8317"/>
                                        </p:tgtEl>
                                        <p:attrNameLst>
                                          <p:attrName>style.visibility</p:attrName>
                                        </p:attrNameLst>
                                      </p:cBhvr>
                                      <p:to>
                                        <p:strVal val="visible"/>
                                      </p:to>
                                    </p:set>
                                    <p:animEffect transition="in" filter="wipe(left)">
                                      <p:cBhvr>
                                        <p:cTn id="22" dur="500"/>
                                        <p:tgtEl>
                                          <p:spTgt spid="98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animBg="1"/>
      <p:bldP spid="98315" grpId="0" autoUpdateAnimBg="0"/>
      <p:bldP spid="98316" grpId="0" autoUpdateAnimBg="0"/>
      <p:bldP spid="98317"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自定义 55">
      <a:dk1>
        <a:srgbClr val="002060"/>
      </a:dk1>
      <a:lt1>
        <a:sysClr val="window" lastClr="FFFFFF"/>
      </a:lt1>
      <a:dk2>
        <a:srgbClr val="002060"/>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自定义 8">
      <a:majorFont>
        <a:latin typeface="华文新魏"/>
        <a:ea typeface="华文新魏"/>
        <a:cs typeface=""/>
      </a:majorFont>
      <a:minorFont>
        <a:latin typeface="华文新魏"/>
        <a:ea typeface="华文新魏"/>
        <a:cs typeface=""/>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2872</TotalTime>
  <Words>8518</Words>
  <Application>Microsoft Office PowerPoint</Application>
  <PresentationFormat>全屏显示(4:3)</PresentationFormat>
  <Paragraphs>599</Paragraphs>
  <Slides>132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34" baseType="lpstr">
      <vt:lpstr>平衡</vt:lpstr>
      <vt:lpstr>Microsoft Graph 图表</vt:lpstr>
      <vt:lpstr>幻灯片 1</vt:lpstr>
      <vt:lpstr>教学目的与要求：</vt:lpstr>
      <vt:lpstr>要论提示 ：</vt:lpstr>
      <vt:lpstr>一、农民群众斗争风暴的起落</vt:lpstr>
      <vt:lpstr>幻灯片 5</vt:lpstr>
      <vt:lpstr>幻灯片 6</vt:lpstr>
      <vt:lpstr>幻灯片 7</vt:lpstr>
      <vt:lpstr>幻灯片 8</vt:lpstr>
      <vt:lpstr>幻灯片 9</vt:lpstr>
      <vt:lpstr>幻灯片 10</vt:lpstr>
      <vt:lpstr>幻灯片 11</vt:lpstr>
      <vt:lpstr>（2）金田起义和太平天国的建立</vt:lpstr>
      <vt:lpstr>幻灯片 13</vt:lpstr>
      <vt:lpstr>幻灯片 14</vt:lpstr>
      <vt:lpstr>幻灯片 15</vt:lpstr>
      <vt:lpstr>幻灯片 16</vt:lpstr>
      <vt:lpstr>主要内容</vt:lpstr>
      <vt:lpstr>幻灯片 18</vt:lpstr>
      <vt:lpstr>幻灯片 19</vt:lpstr>
      <vt:lpstr>幻灯片 20</vt:lpstr>
      <vt:lpstr>3、从天京事变到太平天国败亡</vt:lpstr>
      <vt:lpstr>①杨秀清逼封“万岁”</vt:lpstr>
      <vt:lpstr>幻灯片 23</vt:lpstr>
      <vt:lpstr>幻灯片 24</vt:lpstr>
      <vt:lpstr>幻灯片 25</vt:lpstr>
      <vt:lpstr>幻灯片 26</vt:lpstr>
      <vt:lpstr>（2）是中国旧式农民战争的最高峰。</vt:lpstr>
      <vt:lpstr>（3）太平天国起义还冲击了孔子和儒家经典的正统思想。</vt:lpstr>
      <vt:lpstr>（4）有力打击了外国侵略势力。</vt:lpstr>
      <vt:lpstr>（5）19世纪中叶亚洲民族解放运动中时间最久、规模最大、影响最大的一次。</vt:lpstr>
      <vt:lpstr>幻灯片 31</vt:lpstr>
      <vt:lpstr>幻灯片 32</vt:lpstr>
      <vt:lpstr>幻灯片 33</vt:lpstr>
      <vt:lpstr>（3）太平天国军事战略上出现了重大失误</vt:lpstr>
      <vt:lpstr>幻灯片 35</vt:lpstr>
      <vt:lpstr>（4）太平天国是以宗教来发动、组织群众的，但是，拜上帝教教义不仅不能正确指导斗争，而且给农民战争带来了危害。</vt:lpstr>
      <vt:lpstr>（5）太平天国未能正确地对待儒学。</vt:lpstr>
      <vt:lpstr>幻灯片 38</vt:lpstr>
      <vt:lpstr>幻灯片 39</vt:lpstr>
      <vt:lpstr>二、洋务运动的兴衰</vt:lpstr>
      <vt:lpstr>（一）洋务运动的代表、动机和指导思想</vt:lpstr>
      <vt:lpstr>幻灯片 42</vt:lpstr>
      <vt:lpstr>幻灯片 43</vt:lpstr>
      <vt:lpstr>幻灯片 44</vt:lpstr>
      <vt:lpstr>幻灯片 45</vt:lpstr>
      <vt:lpstr>2、洋务运动的动机</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②赴欧留学生</vt:lpstr>
      <vt:lpstr>幻灯片 69</vt:lpstr>
      <vt:lpstr>幻灯片 70</vt:lpstr>
      <vt:lpstr>（三）洋务运动的历史作用及其失败</vt:lpstr>
      <vt:lpstr>幻灯片 72</vt:lpstr>
      <vt:lpstr>2、洋务运动失败的原因</vt:lpstr>
      <vt:lpstr>（1）洋务运动具有封建性</vt:lpstr>
      <vt:lpstr>幻灯片 75</vt:lpstr>
      <vt:lpstr>幻灯片 76</vt:lpstr>
      <vt:lpstr>幻灯片 77</vt:lpstr>
      <vt:lpstr>幻灯片 78</vt:lpstr>
      <vt:lpstr>幻灯片 79</vt:lpstr>
      <vt:lpstr>幻灯片 80</vt:lpstr>
      <vt:lpstr>幻灯片 81</vt:lpstr>
      <vt:lpstr>幻灯片 82</vt:lpstr>
      <vt:lpstr>（2）洋务运动对外具有依赖性</vt:lpstr>
      <vt:lpstr>幻灯片 84</vt:lpstr>
      <vt:lpstr>（3）洋务运动的管理具有腐朽性</vt:lpstr>
      <vt:lpstr>裱糊的“自强” </vt:lpstr>
      <vt:lpstr>幻灯片 87</vt:lpstr>
      <vt:lpstr>幻灯片 88</vt:lpstr>
      <vt:lpstr>幻灯片 89</vt:lpstr>
      <vt:lpstr>幻灯片 90</vt:lpstr>
      <vt:lpstr>（一）戊戌维新运动的 开展</vt:lpstr>
      <vt:lpstr>（1）兴起的历史条件    </vt:lpstr>
      <vt:lpstr>幻灯片 93</vt:lpstr>
      <vt:lpstr>幻灯片 94</vt:lpstr>
      <vt:lpstr>幻灯片 95</vt:lpstr>
      <vt:lpstr>幻灯片 96</vt:lpstr>
      <vt:lpstr>③日本向西方学习有效，中国人也想向日本学。</vt:lpstr>
      <vt:lpstr>（2）代表人物</vt:lpstr>
      <vt:lpstr>幻灯片 99</vt:lpstr>
      <vt:lpstr>①向皇帝上书</vt:lpstr>
      <vt:lpstr>幻灯片 101</vt:lpstr>
      <vt:lpstr>②著书立说</vt:lpstr>
      <vt:lpstr>幻灯片 103</vt:lpstr>
      <vt:lpstr>幻灯片 104</vt:lpstr>
      <vt:lpstr>幻灯片 105</vt:lpstr>
      <vt:lpstr>③介绍外国变法的经验</vt:lpstr>
      <vt:lpstr>幻灯片 107</vt:lpstr>
      <vt:lpstr>幻灯片 108</vt:lpstr>
      <vt:lpstr>（1）内容</vt:lpstr>
      <vt:lpstr>（2）影 响</vt:lpstr>
      <vt:lpstr>3、昙花一现的百日维新</vt:lpstr>
      <vt:lpstr>幻灯片 112</vt:lpstr>
      <vt:lpstr>幻灯片 113</vt:lpstr>
      <vt:lpstr>幻灯片 114</vt:lpstr>
      <vt:lpstr>幻灯片 115</vt:lpstr>
      <vt:lpstr>幻灯片 116</vt:lpstr>
      <vt:lpstr>戊 戌 六 君 子</vt:lpstr>
      <vt:lpstr>幻灯片 118</vt:lpstr>
      <vt:lpstr>幻灯片 119</vt:lpstr>
      <vt:lpstr>废帝风波</vt:lpstr>
      <vt:lpstr>幻灯片 121</vt:lpstr>
      <vt:lpstr>幻灯片 122</vt:lpstr>
      <vt:lpstr>幻灯片 123</vt:lpstr>
      <vt:lpstr>幻灯片 124</vt:lpstr>
      <vt:lpstr>幻灯片 125</vt:lpstr>
      <vt:lpstr>思考题:</vt:lpstr>
      <vt:lpstr>幻灯片 127</vt:lpstr>
      <vt:lpstr>推荐书目</vt:lpstr>
      <vt:lpstr>推荐书目</vt:lpstr>
      <vt:lpstr>推荐视频</vt:lpstr>
      <vt:lpstr>幻灯片 131</vt:lpstr>
      <vt:lpstr>幻灯片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教学目的与要求：</dc:title>
  <dc:creator>Lenovo</dc:creator>
  <cp:lastModifiedBy>Windows 用户</cp:lastModifiedBy>
  <cp:revision>527</cp:revision>
  <dcterms:created xsi:type="dcterms:W3CDTF">2017-02-17T11:37:20Z</dcterms:created>
  <dcterms:modified xsi:type="dcterms:W3CDTF">2018-10-20T12:41:26Z</dcterms:modified>
</cp:coreProperties>
</file>